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8" r:id="rId4"/>
  </p:sldMasterIdLst>
  <p:notesMasterIdLst>
    <p:notesMasterId r:id="rId24"/>
  </p:notesMasterIdLst>
  <p:handoutMasterIdLst>
    <p:handoutMasterId r:id="rId25"/>
  </p:handoutMasterIdLst>
  <p:sldIdLst>
    <p:sldId id="315" r:id="rId5"/>
    <p:sldId id="319" r:id="rId6"/>
    <p:sldId id="349" r:id="rId7"/>
    <p:sldId id="344" r:id="rId8"/>
    <p:sldId id="345" r:id="rId9"/>
    <p:sldId id="343" r:id="rId10"/>
    <p:sldId id="350" r:id="rId11"/>
    <p:sldId id="342" r:id="rId12"/>
    <p:sldId id="351" r:id="rId13"/>
    <p:sldId id="357" r:id="rId14"/>
    <p:sldId id="358" r:id="rId15"/>
    <p:sldId id="347" r:id="rId16"/>
    <p:sldId id="352" r:id="rId17"/>
    <p:sldId id="348" r:id="rId18"/>
    <p:sldId id="353" r:id="rId19"/>
    <p:sldId id="354" r:id="rId20"/>
    <p:sldId id="355" r:id="rId21"/>
    <p:sldId id="356" r:id="rId22"/>
    <p:sldId id="340" r:id="rId23"/>
  </p:sldIdLst>
  <p:sldSz cx="12192000" cy="6858000"/>
  <p:notesSz cx="6858000" cy="9144000"/>
  <p:defaultText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6194743-3C7C-499C-B327-CF08643433A4}">
          <p14:sldIdLst>
            <p14:sldId id="315"/>
            <p14:sldId id="319"/>
            <p14:sldId id="349"/>
            <p14:sldId id="344"/>
            <p14:sldId id="345"/>
            <p14:sldId id="343"/>
            <p14:sldId id="350"/>
            <p14:sldId id="342"/>
            <p14:sldId id="351"/>
            <p14:sldId id="357"/>
            <p14:sldId id="358"/>
            <p14:sldId id="347"/>
            <p14:sldId id="352"/>
            <p14:sldId id="348"/>
            <p14:sldId id="353"/>
            <p14:sldId id="354"/>
            <p14:sldId id="355"/>
            <p14:sldId id="356"/>
            <p14:sldId id="34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3E3E"/>
    <a:srgbClr val="00C57F"/>
    <a:srgbClr val="990000"/>
    <a:srgbClr val="F0F0F0"/>
    <a:srgbClr val="F8F8F8"/>
    <a:srgbClr val="FAFAFA"/>
    <a:srgbClr val="EEEEEE"/>
    <a:srgbClr val="E8E8E8"/>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Estilo oscuro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75" autoAdjust="0"/>
    <p:restoredTop sz="96652" autoAdjust="0"/>
  </p:normalViewPr>
  <p:slideViewPr>
    <p:cSldViewPr snapToGrid="0" showGuides="1">
      <p:cViewPr varScale="1">
        <p:scale>
          <a:sx n="88" d="100"/>
          <a:sy n="88" d="100"/>
        </p:scale>
        <p:origin x="494" y="67"/>
      </p:cViewPr>
      <p:guideLst>
        <p:guide orient="horz" pos="2160"/>
        <p:guide pos="3840"/>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90" d="100"/>
          <a:sy n="90" d="100"/>
        </p:scale>
        <p:origin x="3774" y="78"/>
      </p:cViewPr>
      <p:guideLst/>
    </p:cSldViewPr>
  </p:notesViewPr>
  <p:gridSpacing cx="1522800" cy="1522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posición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AB3E6E3-061B-41A2-BBDC-C5312A04A40A}" type="datetime1">
              <a:rPr lang="es-ES" smtClean="0"/>
              <a:t>04/07/2023</a:t>
            </a:fld>
            <a:endParaRPr lang="es-ES" dirty="0"/>
          </a:p>
        </p:txBody>
      </p:sp>
      <p:sp>
        <p:nvSpPr>
          <p:cNvPr id="4" name="Marcador de posición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78FE58C-C1A6-4C4C-90C2-B7F5B0504B2D}" type="slidenum">
              <a:rPr lang="es-ES" smtClean="0"/>
              <a:t>‹#›</a:t>
            </a:fld>
            <a:endParaRPr lang="es-ES" dirty="0"/>
          </a:p>
        </p:txBody>
      </p:sp>
    </p:spTree>
    <p:extLst>
      <p:ext uri="{BB962C8B-B14F-4D97-AF65-F5344CB8AC3E}">
        <p14:creationId xmlns:p14="http://schemas.microsoft.com/office/powerpoint/2010/main" val="403460503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svg>
</file>

<file path=ppt/media/image3.png>
</file>

<file path=ppt/media/image4.svg>
</file>

<file path=ppt/media/image5.png>
</file>

<file path=ppt/media/image6.sv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dirty="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2145992C-CBBF-4F24-8325-F5CB0EAAC0E9}" type="datetime1">
              <a:rPr lang="es-ES" noProof="0" smtClean="0"/>
              <a:t>04/07/2023</a:t>
            </a:fld>
            <a:endParaRPr lang="es-ES" noProof="0"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_tradnl"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Editar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10E1E9A-E921-4174-A0FC-51868D7AC568}" type="slidenum">
              <a:rPr lang="es-ES" noProof="0" smtClean="0"/>
              <a:t>‹#›</a:t>
            </a:fld>
            <a:endParaRPr lang="es-ES" noProof="0" dirty="0"/>
          </a:p>
        </p:txBody>
      </p:sp>
    </p:spTree>
    <p:extLst>
      <p:ext uri="{BB962C8B-B14F-4D97-AF65-F5344CB8AC3E}">
        <p14:creationId xmlns:p14="http://schemas.microsoft.com/office/powerpoint/2010/main" val="373786009"/>
      </p:ext>
    </p:extLst>
  </p:cSld>
  <p:clrMap bg1="lt1" tx1="dk1" bg2="lt2" tx2="dk2" accent1="accent1" accent2="accent2" accent3="accent3" accent4="accent4" accent5="accent5" accent6="accent6" hlink="hlink" folHlink="folHlink"/>
  <p:hf hdr="0" ftr="0" dt="0"/>
  <p:notesStyle>
    <a:lvl1pPr marL="0" algn="l" defTabSz="914377" rtl="0" eaLnBrk="1" latinLnBrk="0" hangingPunct="1">
      <a:defRPr sz="1200" kern="1200">
        <a:solidFill>
          <a:schemeClr val="tx1"/>
        </a:solidFill>
        <a:latin typeface="+mn-lt"/>
        <a:ea typeface="+mn-ea"/>
        <a:cs typeface="+mn-cs"/>
      </a:defRPr>
    </a:lvl1pPr>
    <a:lvl2pPr marL="457189" algn="l" defTabSz="914377" rtl="0" eaLnBrk="1" latinLnBrk="0" hangingPunct="1">
      <a:defRPr sz="1200" kern="1200">
        <a:solidFill>
          <a:schemeClr val="tx1"/>
        </a:solidFill>
        <a:latin typeface="+mn-lt"/>
        <a:ea typeface="+mn-ea"/>
        <a:cs typeface="+mn-cs"/>
      </a:defRPr>
    </a:lvl2pPr>
    <a:lvl3pPr marL="914377" algn="l" defTabSz="914377" rtl="0" eaLnBrk="1" latinLnBrk="0" hangingPunct="1">
      <a:defRPr sz="1200" kern="1200">
        <a:solidFill>
          <a:schemeClr val="tx1"/>
        </a:solidFill>
        <a:latin typeface="+mn-lt"/>
        <a:ea typeface="+mn-ea"/>
        <a:cs typeface="+mn-cs"/>
      </a:defRPr>
    </a:lvl3pPr>
    <a:lvl4pPr marL="1371566" algn="l" defTabSz="914377" rtl="0" eaLnBrk="1" latinLnBrk="0" hangingPunct="1">
      <a:defRPr sz="1200" kern="1200">
        <a:solidFill>
          <a:schemeClr val="tx1"/>
        </a:solidFill>
        <a:latin typeface="+mn-lt"/>
        <a:ea typeface="+mn-ea"/>
        <a:cs typeface="+mn-cs"/>
      </a:defRPr>
    </a:lvl4pPr>
    <a:lvl5pPr marL="1828754" algn="l" defTabSz="914377" rtl="0" eaLnBrk="1" latinLnBrk="0" hangingPunct="1">
      <a:defRPr sz="1200" kern="1200">
        <a:solidFill>
          <a:schemeClr val="tx1"/>
        </a:solidFill>
        <a:latin typeface="+mn-lt"/>
        <a:ea typeface="+mn-ea"/>
        <a:cs typeface="+mn-cs"/>
      </a:defRPr>
    </a:lvl5pPr>
    <a:lvl6pPr marL="2285943" algn="l" defTabSz="914377" rtl="0" eaLnBrk="1" latinLnBrk="0" hangingPunct="1">
      <a:defRPr sz="1200" kern="1200">
        <a:solidFill>
          <a:schemeClr val="tx1"/>
        </a:solidFill>
        <a:latin typeface="+mn-lt"/>
        <a:ea typeface="+mn-ea"/>
        <a:cs typeface="+mn-cs"/>
      </a:defRPr>
    </a:lvl6pPr>
    <a:lvl7pPr marL="2743131" algn="l" defTabSz="914377" rtl="0" eaLnBrk="1" latinLnBrk="0" hangingPunct="1">
      <a:defRPr sz="1200" kern="1200">
        <a:solidFill>
          <a:schemeClr val="tx1"/>
        </a:solidFill>
        <a:latin typeface="+mn-lt"/>
        <a:ea typeface="+mn-ea"/>
        <a:cs typeface="+mn-cs"/>
      </a:defRPr>
    </a:lvl7pPr>
    <a:lvl8pPr marL="3200320" algn="l" defTabSz="914377" rtl="0" eaLnBrk="1" latinLnBrk="0" hangingPunct="1">
      <a:defRPr sz="1200" kern="1200">
        <a:solidFill>
          <a:schemeClr val="tx1"/>
        </a:solidFill>
        <a:latin typeface="+mn-lt"/>
        <a:ea typeface="+mn-ea"/>
        <a:cs typeface="+mn-cs"/>
      </a:defRPr>
    </a:lvl8pPr>
    <a:lvl9pPr marL="3657509" algn="l" defTabSz="91437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a:t>
            </a:fld>
            <a:endParaRPr lang="es-ES" noProof="0" dirty="0"/>
          </a:p>
        </p:txBody>
      </p:sp>
    </p:spTree>
    <p:extLst>
      <p:ext uri="{BB962C8B-B14F-4D97-AF65-F5344CB8AC3E}">
        <p14:creationId xmlns:p14="http://schemas.microsoft.com/office/powerpoint/2010/main" val="1779240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10</a:t>
            </a:fld>
            <a:endParaRPr lang="es-ES" noProof="0" dirty="0"/>
          </a:p>
        </p:txBody>
      </p:sp>
    </p:spTree>
    <p:extLst>
      <p:ext uri="{BB962C8B-B14F-4D97-AF65-F5344CB8AC3E}">
        <p14:creationId xmlns:p14="http://schemas.microsoft.com/office/powerpoint/2010/main" val="3036920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11</a:t>
            </a:fld>
            <a:endParaRPr lang="es-ES" noProof="0" dirty="0"/>
          </a:p>
        </p:txBody>
      </p:sp>
    </p:spTree>
    <p:extLst>
      <p:ext uri="{BB962C8B-B14F-4D97-AF65-F5344CB8AC3E}">
        <p14:creationId xmlns:p14="http://schemas.microsoft.com/office/powerpoint/2010/main" val="3632458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12</a:t>
            </a:fld>
            <a:endParaRPr lang="es-ES" noProof="0" dirty="0"/>
          </a:p>
        </p:txBody>
      </p:sp>
    </p:spTree>
    <p:extLst>
      <p:ext uri="{BB962C8B-B14F-4D97-AF65-F5344CB8AC3E}">
        <p14:creationId xmlns:p14="http://schemas.microsoft.com/office/powerpoint/2010/main" val="2747024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13</a:t>
            </a:fld>
            <a:endParaRPr lang="es-ES" noProof="0" dirty="0"/>
          </a:p>
        </p:txBody>
      </p:sp>
    </p:spTree>
    <p:extLst>
      <p:ext uri="{BB962C8B-B14F-4D97-AF65-F5344CB8AC3E}">
        <p14:creationId xmlns:p14="http://schemas.microsoft.com/office/powerpoint/2010/main" val="3526230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14</a:t>
            </a:fld>
            <a:endParaRPr lang="es-ES" noProof="0" dirty="0"/>
          </a:p>
        </p:txBody>
      </p:sp>
    </p:spTree>
    <p:extLst>
      <p:ext uri="{BB962C8B-B14F-4D97-AF65-F5344CB8AC3E}">
        <p14:creationId xmlns:p14="http://schemas.microsoft.com/office/powerpoint/2010/main" val="4201915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15</a:t>
            </a:fld>
            <a:endParaRPr lang="es-ES" noProof="0" dirty="0"/>
          </a:p>
        </p:txBody>
      </p:sp>
    </p:spTree>
    <p:extLst>
      <p:ext uri="{BB962C8B-B14F-4D97-AF65-F5344CB8AC3E}">
        <p14:creationId xmlns:p14="http://schemas.microsoft.com/office/powerpoint/2010/main" val="16325846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16</a:t>
            </a:fld>
            <a:endParaRPr lang="es-ES" noProof="0" dirty="0"/>
          </a:p>
        </p:txBody>
      </p:sp>
    </p:spTree>
    <p:extLst>
      <p:ext uri="{BB962C8B-B14F-4D97-AF65-F5344CB8AC3E}">
        <p14:creationId xmlns:p14="http://schemas.microsoft.com/office/powerpoint/2010/main" val="5399933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17</a:t>
            </a:fld>
            <a:endParaRPr lang="es-ES" noProof="0" dirty="0"/>
          </a:p>
        </p:txBody>
      </p:sp>
    </p:spTree>
    <p:extLst>
      <p:ext uri="{BB962C8B-B14F-4D97-AF65-F5344CB8AC3E}">
        <p14:creationId xmlns:p14="http://schemas.microsoft.com/office/powerpoint/2010/main" val="27459193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18</a:t>
            </a:fld>
            <a:endParaRPr lang="es-ES" noProof="0" dirty="0"/>
          </a:p>
        </p:txBody>
      </p:sp>
    </p:spTree>
    <p:extLst>
      <p:ext uri="{BB962C8B-B14F-4D97-AF65-F5344CB8AC3E}">
        <p14:creationId xmlns:p14="http://schemas.microsoft.com/office/powerpoint/2010/main" val="38077082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sz="1200" b="0" i="0" dirty="0">
              <a:solidFill>
                <a:srgbClr val="24292F"/>
              </a:solidFill>
              <a:effectLst/>
              <a:latin typeface="-apple-system"/>
              <a:cs typeface="Segoe UI Light" panose="020B0502040204020203" pitchFamily="34" charset="0"/>
            </a:endParaRPr>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19</a:t>
            </a:fld>
            <a:endParaRPr lang="es-ES" noProof="0" dirty="0"/>
          </a:p>
        </p:txBody>
      </p:sp>
    </p:spTree>
    <p:extLst>
      <p:ext uri="{BB962C8B-B14F-4D97-AF65-F5344CB8AC3E}">
        <p14:creationId xmlns:p14="http://schemas.microsoft.com/office/powerpoint/2010/main" val="4216047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2</a:t>
            </a:fld>
            <a:endParaRPr lang="es-ES" noProof="0" dirty="0"/>
          </a:p>
        </p:txBody>
      </p:sp>
    </p:spTree>
    <p:extLst>
      <p:ext uri="{BB962C8B-B14F-4D97-AF65-F5344CB8AC3E}">
        <p14:creationId xmlns:p14="http://schemas.microsoft.com/office/powerpoint/2010/main" val="1087390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3</a:t>
            </a:fld>
            <a:endParaRPr lang="es-ES" noProof="0" dirty="0"/>
          </a:p>
        </p:txBody>
      </p:sp>
    </p:spTree>
    <p:extLst>
      <p:ext uri="{BB962C8B-B14F-4D97-AF65-F5344CB8AC3E}">
        <p14:creationId xmlns:p14="http://schemas.microsoft.com/office/powerpoint/2010/main" val="30508964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4</a:t>
            </a:fld>
            <a:endParaRPr lang="es-ES" noProof="0" dirty="0"/>
          </a:p>
        </p:txBody>
      </p:sp>
    </p:spTree>
    <p:extLst>
      <p:ext uri="{BB962C8B-B14F-4D97-AF65-F5344CB8AC3E}">
        <p14:creationId xmlns:p14="http://schemas.microsoft.com/office/powerpoint/2010/main" val="35707370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5</a:t>
            </a:fld>
            <a:endParaRPr lang="es-ES" noProof="0" dirty="0"/>
          </a:p>
        </p:txBody>
      </p:sp>
    </p:spTree>
    <p:extLst>
      <p:ext uri="{BB962C8B-B14F-4D97-AF65-F5344CB8AC3E}">
        <p14:creationId xmlns:p14="http://schemas.microsoft.com/office/powerpoint/2010/main" val="37523302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6</a:t>
            </a:fld>
            <a:endParaRPr lang="es-ES" noProof="0" dirty="0"/>
          </a:p>
        </p:txBody>
      </p:sp>
    </p:spTree>
    <p:extLst>
      <p:ext uri="{BB962C8B-B14F-4D97-AF65-F5344CB8AC3E}">
        <p14:creationId xmlns:p14="http://schemas.microsoft.com/office/powerpoint/2010/main" val="4000969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CO"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7</a:t>
            </a:fld>
            <a:endParaRPr lang="es-ES" noProof="0" dirty="0"/>
          </a:p>
        </p:txBody>
      </p:sp>
    </p:spTree>
    <p:extLst>
      <p:ext uri="{BB962C8B-B14F-4D97-AF65-F5344CB8AC3E}">
        <p14:creationId xmlns:p14="http://schemas.microsoft.com/office/powerpoint/2010/main" val="27271107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8</a:t>
            </a:fld>
            <a:endParaRPr lang="es-ES" noProof="0" dirty="0"/>
          </a:p>
        </p:txBody>
      </p:sp>
    </p:spTree>
    <p:extLst>
      <p:ext uri="{BB962C8B-B14F-4D97-AF65-F5344CB8AC3E}">
        <p14:creationId xmlns:p14="http://schemas.microsoft.com/office/powerpoint/2010/main" val="171198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GitHUB</a:t>
            </a:r>
          </a:p>
          <a:p>
            <a:r>
              <a:rPr lang="en-US" dirty="0"/>
              <a:t>Libre acceso.</a:t>
            </a:r>
            <a:endParaRPr lang="es-CO" dirty="0"/>
          </a:p>
          <a:p>
            <a:r>
              <a:rPr lang="es-CO" dirty="0"/>
              <a:t>Control de versiones.</a:t>
            </a:r>
          </a:p>
          <a:p>
            <a:r>
              <a:rPr lang="es-CO" dirty="0"/>
              <a:t>Publicación de cursos, artículos, desarrollo de aplicaciones…</a:t>
            </a:r>
            <a:endParaRPr lang="en-US" dirty="0"/>
          </a:p>
        </p:txBody>
      </p:sp>
      <p:sp>
        <p:nvSpPr>
          <p:cNvPr id="4" name="Slide Number Placeholder 3"/>
          <p:cNvSpPr>
            <a:spLocks noGrp="1"/>
          </p:cNvSpPr>
          <p:nvPr>
            <p:ph type="sldNum" sz="quarter" idx="5"/>
          </p:nvPr>
        </p:nvSpPr>
        <p:spPr/>
        <p:txBody>
          <a:bodyPr/>
          <a:lstStyle/>
          <a:p>
            <a:pPr rtl="0"/>
            <a:fld id="{810E1E9A-E921-4174-A0FC-51868D7AC568}" type="slidenum">
              <a:rPr lang="es-ES" noProof="0" smtClean="0"/>
              <a:t>9</a:t>
            </a:fld>
            <a:endParaRPr lang="es-ES" noProof="0" dirty="0"/>
          </a:p>
        </p:txBody>
      </p:sp>
    </p:spTree>
    <p:extLst>
      <p:ext uri="{BB962C8B-B14F-4D97-AF65-F5344CB8AC3E}">
        <p14:creationId xmlns:p14="http://schemas.microsoft.com/office/powerpoint/2010/main" val="1524381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bienvenida e introducción">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20000" y="720000"/>
            <a:ext cx="6840000" cy="2880000"/>
          </a:xfrm>
        </p:spPr>
        <p:txBody>
          <a:bodyPr anchor="t" anchorCtr="0">
            <a:normAutofit/>
          </a:bodyPr>
          <a:lstStyle>
            <a:lvl1pPr algn="l">
              <a:defRPr sz="2600"/>
            </a:lvl1pPr>
          </a:lstStyle>
          <a:p>
            <a:r>
              <a:rPr lang="es-ES" dirty="0"/>
              <a:t>Ingrese aquí el título de la sección, actividad o clase</a:t>
            </a:r>
            <a:endParaRPr lang="en-US" dirty="0"/>
          </a:p>
        </p:txBody>
      </p:sp>
      <p:sp>
        <p:nvSpPr>
          <p:cNvPr id="3" name="Subtitle 2"/>
          <p:cNvSpPr>
            <a:spLocks noGrp="1"/>
          </p:cNvSpPr>
          <p:nvPr>
            <p:ph type="subTitle" idx="1" hasCustomPrompt="1"/>
          </p:nvPr>
        </p:nvSpPr>
        <p:spPr>
          <a:xfrm>
            <a:off x="720000" y="3701988"/>
            <a:ext cx="6840000" cy="1553775"/>
          </a:xfrm>
        </p:spPr>
        <p:txBody>
          <a:bodyPr>
            <a:normAutofit/>
          </a:bodyPr>
          <a:lstStyle>
            <a:lvl1pPr marL="0" indent="0" algn="l">
              <a:buNone/>
              <a:defRPr sz="2000">
                <a:solidFill>
                  <a:schemeClr val="tx1">
                    <a:lumMod val="75000"/>
                    <a:lumOff val="25000"/>
                  </a:schemeClr>
                </a:solidFill>
              </a:defRPr>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s-ES" dirty="0"/>
              <a:t>Ingrese aquí un texto descriptivo de esta actividad (opcional)</a:t>
            </a:r>
            <a:endParaRPr lang="en-US" dirty="0"/>
          </a:p>
        </p:txBody>
      </p:sp>
      <p:sp>
        <p:nvSpPr>
          <p:cNvPr id="4" name="Date Placeholder 3"/>
          <p:cNvSpPr>
            <a:spLocks noGrp="1"/>
          </p:cNvSpPr>
          <p:nvPr>
            <p:ph type="dt" sz="half" idx="10"/>
          </p:nvPr>
        </p:nvSpPr>
        <p:spPr/>
        <p:txBody>
          <a:bodyPr/>
          <a:lstStyle/>
          <a:p>
            <a:pPr rtl="0"/>
            <a:fld id="{55224D71-97F5-4B9D-B11B-235152E09E96}" type="datetime1">
              <a:rPr lang="es-ES" noProof="0" smtClean="0"/>
              <a:t>04/07/2023</a:t>
            </a:fld>
            <a:endParaRPr lang="es-ES" noProof="0" dirty="0"/>
          </a:p>
        </p:txBody>
      </p:sp>
      <p:sp>
        <p:nvSpPr>
          <p:cNvPr id="5" name="Footer Placeholder 4"/>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
        <p:nvSpPr>
          <p:cNvPr id="8" name="Rectangle: Rounded Corners 7">
            <a:extLst>
              <a:ext uri="{FF2B5EF4-FFF2-40B4-BE49-F238E27FC236}">
                <a16:creationId xmlns:a16="http://schemas.microsoft.com/office/drawing/2014/main" id="{564332D5-1933-C57D-42B6-183DC2A4C567}"/>
              </a:ext>
            </a:extLst>
          </p:cNvPr>
          <p:cNvSpPr/>
          <p:nvPr/>
        </p:nvSpPr>
        <p:spPr>
          <a:xfrm>
            <a:off x="720000" y="5598000"/>
            <a:ext cx="613813" cy="540000"/>
          </a:xfrm>
          <a:prstGeom prst="roundRect">
            <a:avLst/>
          </a:prstGeom>
          <a:solidFill>
            <a:srgbClr val="9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p>
        </p:txBody>
      </p:sp>
      <p:sp>
        <p:nvSpPr>
          <p:cNvPr id="21" name="Content Placeholder 20">
            <a:extLst>
              <a:ext uri="{FF2B5EF4-FFF2-40B4-BE49-F238E27FC236}">
                <a16:creationId xmlns:a16="http://schemas.microsoft.com/office/drawing/2014/main" id="{37EDCC3F-5122-AA78-5970-BD245E579433}"/>
              </a:ext>
            </a:extLst>
          </p:cNvPr>
          <p:cNvSpPr>
            <a:spLocks noGrp="1"/>
          </p:cNvSpPr>
          <p:nvPr>
            <p:ph sz="quarter" idx="14" hasCustomPrompt="1"/>
          </p:nvPr>
        </p:nvSpPr>
        <p:spPr>
          <a:xfrm>
            <a:off x="927652" y="5598000"/>
            <a:ext cx="4320000" cy="540000"/>
          </a:xfrm>
          <a:solidFill>
            <a:schemeClr val="bg1">
              <a:lumMod val="75000"/>
            </a:schemeClr>
          </a:solidFill>
        </p:spPr>
        <p:txBody>
          <a:bodyPr anchor="ctr" anchorCtr="0">
            <a:noAutofit/>
          </a:bodyPr>
          <a:lstStyle>
            <a:lvl1pPr marL="0" indent="0">
              <a:buNone/>
              <a:defRPr sz="1800">
                <a:solidFill>
                  <a:schemeClr val="bg1">
                    <a:lumMod val="10000"/>
                  </a:schemeClr>
                </a:solidFill>
                <a:latin typeface="+mn-lt"/>
              </a:defRPr>
            </a:lvl1pPr>
            <a:lvl2pPr>
              <a:defRPr sz="1600"/>
            </a:lvl2pPr>
            <a:lvl3pPr>
              <a:defRPr sz="1400"/>
            </a:lvl3pPr>
            <a:lvl4pPr>
              <a:defRPr sz="1200"/>
            </a:lvl4pPr>
            <a:lvl5pPr>
              <a:defRPr sz="1200"/>
            </a:lvl5pPr>
          </a:lstStyle>
          <a:p>
            <a:r>
              <a:rPr lang="en-US" sz="1800" dirty="0" err="1">
                <a:solidFill>
                  <a:schemeClr val="bg1"/>
                </a:solidFill>
                <a:latin typeface="Segoe UI" panose="020B0502040204020203" pitchFamily="34" charset="0"/>
                <a:cs typeface="Segoe UI" panose="020B0502040204020203" pitchFamily="34" charset="0"/>
              </a:rPr>
              <a:t>Ingrese</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aquí</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su</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nombre</a:t>
            </a:r>
            <a:r>
              <a:rPr lang="en-US" sz="1800" dirty="0">
                <a:solidFill>
                  <a:schemeClr val="bg1"/>
                </a:solidFill>
                <a:latin typeface="Segoe UI" panose="020B0502040204020203" pitchFamily="34" charset="0"/>
                <a:cs typeface="Segoe UI" panose="020B0502040204020203" pitchFamily="34" charset="0"/>
              </a:rPr>
              <a:t> (</a:t>
            </a:r>
            <a:r>
              <a:rPr lang="en-US" sz="1800" dirty="0" err="1">
                <a:solidFill>
                  <a:schemeClr val="bg1"/>
                </a:solidFill>
                <a:latin typeface="Segoe UI" panose="020B0502040204020203" pitchFamily="34" charset="0"/>
                <a:cs typeface="Segoe UI" panose="020B0502040204020203" pitchFamily="34" charset="0"/>
              </a:rPr>
              <a:t>requerido</a:t>
            </a:r>
            <a:r>
              <a:rPr lang="en-US" sz="1800" dirty="0">
                <a:solidFill>
                  <a:schemeClr val="bg1"/>
                </a:solidFill>
                <a:latin typeface="Segoe UI" panose="020B0502040204020203" pitchFamily="34" charset="0"/>
                <a:cs typeface="Segoe UI" panose="020B0502040204020203" pitchFamily="34" charset="0"/>
              </a:rPr>
              <a:t>)</a:t>
            </a:r>
          </a:p>
        </p:txBody>
      </p:sp>
    </p:spTree>
    <p:extLst>
      <p:ext uri="{BB962C8B-B14F-4D97-AF65-F5344CB8AC3E}">
        <p14:creationId xmlns:p14="http://schemas.microsoft.com/office/powerpoint/2010/main" val="3292397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Solo el título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s-ES" dirty="0"/>
              <a:t>Ingrese aquí el subtítulo</a:t>
            </a:r>
            <a:endParaRPr lang="en-US" dirty="0"/>
          </a:p>
        </p:txBody>
      </p:sp>
      <p:sp>
        <p:nvSpPr>
          <p:cNvPr id="3" name="Date Placeholder 2"/>
          <p:cNvSpPr>
            <a:spLocks noGrp="1"/>
          </p:cNvSpPr>
          <p:nvPr>
            <p:ph type="dt" sz="half" idx="10"/>
          </p:nvPr>
        </p:nvSpPr>
        <p:spPr/>
        <p:txBody>
          <a:bodyPr/>
          <a:lstStyle/>
          <a:p>
            <a:pPr rtl="0"/>
            <a:fld id="{2AB3A384-AAB1-4A76-A43B-EFE930A802BF}" type="datetime1">
              <a:rPr lang="es-ES" noProof="0" smtClean="0"/>
              <a:t>04/07/2023</a:t>
            </a:fld>
            <a:endParaRPr lang="es-ES" noProof="0" dirty="0"/>
          </a:p>
        </p:txBody>
      </p:sp>
      <p:sp>
        <p:nvSpPr>
          <p:cNvPr id="4" name="Footer Placeholder 3"/>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5" name="Slide Number Placeholder 4"/>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1536668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Solo el título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10753200" cy="2160000"/>
          </a:xfrm>
        </p:spPr>
        <p:txBody>
          <a:bodyPr/>
          <a:lstStyle/>
          <a:p>
            <a:r>
              <a:rPr lang="es-ES" dirty="0"/>
              <a:t>Ingrese aquí el subtítulo</a:t>
            </a:r>
            <a:endParaRPr lang="en-US" dirty="0"/>
          </a:p>
        </p:txBody>
      </p:sp>
      <p:sp>
        <p:nvSpPr>
          <p:cNvPr id="3" name="Date Placeholder 2"/>
          <p:cNvSpPr>
            <a:spLocks noGrp="1"/>
          </p:cNvSpPr>
          <p:nvPr>
            <p:ph type="dt" sz="half" idx="10"/>
          </p:nvPr>
        </p:nvSpPr>
        <p:spPr/>
        <p:txBody>
          <a:bodyPr/>
          <a:lstStyle/>
          <a:p>
            <a:pPr rtl="0"/>
            <a:fld id="{95F109E8-29A7-4A4D-BBAF-954B5246DC6B}" type="datetime1">
              <a:rPr lang="es-ES" noProof="0" smtClean="0"/>
              <a:t>04/07/2023</a:t>
            </a:fld>
            <a:endParaRPr lang="es-ES" noProof="0" dirty="0"/>
          </a:p>
        </p:txBody>
      </p:sp>
      <p:sp>
        <p:nvSpPr>
          <p:cNvPr id="4" name="Footer Placeholder 3"/>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5" name="Slide Number Placeholder 4"/>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33184672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fld id="{3EDF4B7F-437B-43B6-8193-868254AADFEB}" type="datetime1">
              <a:rPr lang="es-ES" noProof="0" smtClean="0"/>
              <a:t>04/07/2023</a:t>
            </a:fld>
            <a:endParaRPr lang="es-ES" noProof="0" dirty="0"/>
          </a:p>
        </p:txBody>
      </p:sp>
      <p:sp>
        <p:nvSpPr>
          <p:cNvPr id="3" name="Footer Placeholder 2"/>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4" name="Slide Number Placeholder 3"/>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1491661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ido con título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9999" y="720000"/>
            <a:ext cx="4140000" cy="810000"/>
          </a:xfrm>
        </p:spPr>
        <p:txBody>
          <a:bodyPr anchor="t" anchorCtr="0">
            <a:normAutofit/>
          </a:bodyPr>
          <a:lstStyle>
            <a:lvl1pPr>
              <a:defRPr sz="2600"/>
            </a:lvl1pPr>
          </a:lstStyle>
          <a:p>
            <a:r>
              <a:rPr lang="es-ES" dirty="0"/>
              <a:t>Ingrese aquí el subtítulo</a:t>
            </a:r>
            <a:endParaRPr lang="en-US" dirty="0"/>
          </a:p>
        </p:txBody>
      </p:sp>
      <p:sp>
        <p:nvSpPr>
          <p:cNvPr id="3" name="Content Placeholder 2"/>
          <p:cNvSpPr>
            <a:spLocks noGrp="1"/>
          </p:cNvSpPr>
          <p:nvPr>
            <p:ph idx="1"/>
          </p:nvPr>
        </p:nvSpPr>
        <p:spPr>
          <a:xfrm>
            <a:off x="5183188" y="720001"/>
            <a:ext cx="6288812" cy="5409468"/>
          </a:xfrm>
        </p:spPr>
        <p:txBody>
          <a:bodyP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Text Placeholder 3"/>
          <p:cNvSpPr>
            <a:spLocks noGrp="1"/>
          </p:cNvSpPr>
          <p:nvPr>
            <p:ph type="body" sz="half" idx="2" hasCustomPrompt="1"/>
          </p:nvPr>
        </p:nvSpPr>
        <p:spPr>
          <a:xfrm>
            <a:off x="720000" y="1719468"/>
            <a:ext cx="4139999" cy="4410000"/>
          </a:xfrm>
        </p:spPr>
        <p:txBody>
          <a:bodyPr>
            <a:normAutofit/>
          </a:bodyPr>
          <a:lstStyle>
            <a:lvl1pPr marL="0" indent="0">
              <a:buNone/>
              <a:defRPr sz="20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dirty="0"/>
              <a:t>Ingrese aquí el texto descriptivo de la imagen</a:t>
            </a:r>
          </a:p>
        </p:txBody>
      </p:sp>
      <p:sp>
        <p:nvSpPr>
          <p:cNvPr id="5" name="Date Placeholder 4"/>
          <p:cNvSpPr>
            <a:spLocks noGrp="1"/>
          </p:cNvSpPr>
          <p:nvPr>
            <p:ph type="dt" sz="half" idx="10"/>
          </p:nvPr>
        </p:nvSpPr>
        <p:spPr/>
        <p:txBody>
          <a:bodyPr/>
          <a:lstStyle/>
          <a:p>
            <a:pPr rtl="0"/>
            <a:fld id="{5FD9D2A0-9803-4B3F-A6B6-606959F35242}" type="datetime1">
              <a:rPr lang="es-ES" noProof="0" smtClean="0"/>
              <a:t>04/07/2023</a:t>
            </a:fld>
            <a:endParaRPr lang="es-ES" noProof="0" dirty="0"/>
          </a:p>
        </p:txBody>
      </p:sp>
      <p:sp>
        <p:nvSpPr>
          <p:cNvPr id="6" name="Footer Placeholder 5"/>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2178198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Imagen con título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6840000" cy="810000"/>
          </a:xfrm>
        </p:spPr>
        <p:txBody>
          <a:bodyPr anchor="t" anchorCtr="0">
            <a:noAutofit/>
          </a:bodyPr>
          <a:lstStyle>
            <a:lvl1pPr>
              <a:defRPr sz="2600"/>
            </a:lvl1pPr>
          </a:lstStyle>
          <a:p>
            <a:r>
              <a:rPr lang="es-ES" dirty="0"/>
              <a:t>Ingrese aquí el subtítulo</a:t>
            </a:r>
            <a:endParaRPr lang="en-US" dirty="0"/>
          </a:p>
        </p:txBody>
      </p:sp>
      <p:sp>
        <p:nvSpPr>
          <p:cNvPr id="3" name="Picture Placeholder 2"/>
          <p:cNvSpPr>
            <a:spLocks noGrp="1" noChangeAspect="1"/>
          </p:cNvSpPr>
          <p:nvPr>
            <p:ph type="pic" idx="1"/>
          </p:nvPr>
        </p:nvSpPr>
        <p:spPr>
          <a:xfrm>
            <a:off x="719999" y="2340002"/>
            <a:ext cx="6840000" cy="3797998"/>
          </a:xfrm>
        </p:spPr>
        <p:txBody>
          <a:bodyPr anchor="t">
            <a:normAutofit/>
          </a:bodyPr>
          <a:lstStyle>
            <a:lvl1pPr marL="0" indent="0">
              <a:buNone/>
              <a:defRPr sz="24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s-ES" dirty="0"/>
              <a:t>Haga clic en el icono para agregar una imagen</a:t>
            </a:r>
            <a:endParaRPr lang="en-US" dirty="0"/>
          </a:p>
        </p:txBody>
      </p:sp>
      <p:sp>
        <p:nvSpPr>
          <p:cNvPr id="4" name="Text Placeholder 3"/>
          <p:cNvSpPr>
            <a:spLocks noGrp="1"/>
          </p:cNvSpPr>
          <p:nvPr>
            <p:ph type="body" sz="half" idx="2" hasCustomPrompt="1"/>
          </p:nvPr>
        </p:nvSpPr>
        <p:spPr>
          <a:xfrm>
            <a:off x="720000" y="1530001"/>
            <a:ext cx="6840000" cy="810000"/>
          </a:xfrm>
        </p:spPr>
        <p:txBody>
          <a:bodyPr>
            <a:normAutofit/>
          </a:bodyPr>
          <a:lstStyle>
            <a:lvl1pPr marL="0" indent="0">
              <a:buNone/>
              <a:defRPr sz="20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dirty="0"/>
              <a:t>Ingrese aquí el texto descriptivo de la imagen</a:t>
            </a:r>
          </a:p>
        </p:txBody>
      </p:sp>
      <p:sp>
        <p:nvSpPr>
          <p:cNvPr id="5" name="Date Placeholder 4"/>
          <p:cNvSpPr>
            <a:spLocks noGrp="1"/>
          </p:cNvSpPr>
          <p:nvPr>
            <p:ph type="dt" sz="half" idx="10"/>
          </p:nvPr>
        </p:nvSpPr>
        <p:spPr/>
        <p:txBody>
          <a:bodyPr/>
          <a:lstStyle/>
          <a:p>
            <a:pPr rtl="0"/>
            <a:fld id="{B48CB6FA-6884-4007-A174-A67BE7A1CA93}" type="datetime1">
              <a:rPr lang="es-ES" noProof="0" smtClean="0"/>
              <a:t>04/07/2023</a:t>
            </a:fld>
            <a:endParaRPr lang="es-ES" noProof="0" dirty="0"/>
          </a:p>
        </p:txBody>
      </p:sp>
      <p:sp>
        <p:nvSpPr>
          <p:cNvPr id="6" name="Footer Placeholder 5"/>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862299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Imagen con título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4140000" cy="810000"/>
          </a:xfrm>
        </p:spPr>
        <p:txBody>
          <a:bodyPr anchor="t" anchorCtr="0">
            <a:noAutofit/>
          </a:bodyPr>
          <a:lstStyle>
            <a:lvl1pPr>
              <a:defRPr sz="26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183188" y="720000"/>
            <a:ext cx="6288812" cy="5417999"/>
          </a:xfrm>
        </p:spPr>
        <p:txBody>
          <a:bodyPr anchor="t">
            <a:normAutofit/>
          </a:bodyPr>
          <a:lstStyle>
            <a:lvl1pPr marL="0" indent="0">
              <a:buNone/>
              <a:defRPr sz="24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720000" y="1729408"/>
            <a:ext cx="4140000" cy="4408591"/>
          </a:xfrm>
        </p:spPr>
        <p:txBody>
          <a:bodyPr>
            <a:normAutofit/>
          </a:bodyPr>
          <a:lstStyle>
            <a:lvl1pPr marL="0" indent="0">
              <a:buNone/>
              <a:defRPr sz="20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s-ES" dirty="0"/>
              <a:t>Haga clic para modificar los estilos de texto del patrón</a:t>
            </a:r>
          </a:p>
        </p:txBody>
      </p:sp>
      <p:sp>
        <p:nvSpPr>
          <p:cNvPr id="5" name="Date Placeholder 4"/>
          <p:cNvSpPr>
            <a:spLocks noGrp="1"/>
          </p:cNvSpPr>
          <p:nvPr>
            <p:ph type="dt" sz="half" idx="10"/>
          </p:nvPr>
        </p:nvSpPr>
        <p:spPr/>
        <p:txBody>
          <a:bodyPr/>
          <a:lstStyle/>
          <a:p>
            <a:pPr rtl="0"/>
            <a:fld id="{DCA87387-1199-4F13-92EC-EA845724990E}" type="datetime1">
              <a:rPr lang="es-ES" noProof="0" smtClean="0"/>
              <a:t>04/07/2023</a:t>
            </a:fld>
            <a:endParaRPr lang="es-ES" noProof="0" dirty="0"/>
          </a:p>
        </p:txBody>
      </p:sp>
      <p:sp>
        <p:nvSpPr>
          <p:cNvPr id="6" name="Footer Placeholder 5"/>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39221854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fld id="{0277B9E3-6C0A-45A5-BAE5-CD19B242173D}" type="datetime1">
              <a:rPr lang="es-ES" noProof="0" smtClean="0"/>
              <a:t>04/07/2023</a:t>
            </a:fld>
            <a:endParaRPr lang="es-ES" noProof="0" dirty="0"/>
          </a:p>
        </p:txBody>
      </p:sp>
      <p:sp>
        <p:nvSpPr>
          <p:cNvPr id="5" name="Footer Placeholder 4"/>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18757247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pPr rtl="0"/>
            <a:fld id="{AB41DD2C-FA4F-413E-A1B5-23565A0780B7}" type="datetime1">
              <a:rPr lang="es-ES" noProof="0" smtClean="0"/>
              <a:t>04/07/2023</a:t>
            </a:fld>
            <a:endParaRPr lang="es-ES" noProof="0" dirty="0"/>
          </a:p>
        </p:txBody>
      </p:sp>
      <p:sp>
        <p:nvSpPr>
          <p:cNvPr id="5" name="Footer Placeholder 4"/>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1858931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19999"/>
            <a:ext cx="6840000" cy="810000"/>
          </a:xfrm>
        </p:spPr>
        <p:txBody>
          <a:bodyPr anchor="b" anchorCtr="0">
            <a:normAutofit/>
          </a:bodyPr>
          <a:lstStyle>
            <a:lvl1pPr>
              <a:defRPr sz="2600"/>
            </a:lvl1pPr>
          </a:lstStyle>
          <a:p>
            <a:r>
              <a:rPr lang="es-ES" dirty="0"/>
              <a:t>Ingrese aquí un subtítulo</a:t>
            </a:r>
            <a:endParaRPr lang="en-US" dirty="0"/>
          </a:p>
        </p:txBody>
      </p:sp>
      <p:sp>
        <p:nvSpPr>
          <p:cNvPr id="3" name="Content Placeholder 2"/>
          <p:cNvSpPr>
            <a:spLocks noGrp="1"/>
          </p:cNvSpPr>
          <p:nvPr>
            <p:ph idx="1"/>
          </p:nvPr>
        </p:nvSpPr>
        <p:spPr>
          <a:xfrm>
            <a:off x="720000" y="1620000"/>
            <a:ext cx="6840000" cy="4590000"/>
          </a:xfrm>
        </p:spPr>
        <p:txBody>
          <a:bodyPr/>
          <a:lstStyle>
            <a:lvl1pPr>
              <a:defRPr sz="24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10"/>
          </p:nvPr>
        </p:nvSpPr>
        <p:spPr>
          <a:xfrm>
            <a:off x="720000" y="6356351"/>
            <a:ext cx="2743200" cy="365125"/>
          </a:xfrm>
        </p:spPr>
        <p:txBody>
          <a:bodyPr/>
          <a:lstStyle/>
          <a:p>
            <a:pPr rtl="0"/>
            <a:fld id="{0D82DBE2-B5E9-4999-A9C0-55ED93FCE73D}" type="datetime1">
              <a:rPr lang="es-ES" noProof="0" smtClean="0"/>
              <a:t>04/07/2023</a:t>
            </a:fld>
            <a:endParaRPr lang="es-ES" noProof="0" dirty="0"/>
          </a:p>
        </p:txBody>
      </p:sp>
      <p:sp>
        <p:nvSpPr>
          <p:cNvPr id="5" name="Footer Placeholder 4"/>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815808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ítulo y objetos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19999"/>
            <a:ext cx="10753200" cy="810000"/>
          </a:xfrm>
        </p:spPr>
        <p:txBody>
          <a:bodyPr anchor="b" anchorCtr="0">
            <a:normAutofit/>
          </a:bodyPr>
          <a:lstStyle>
            <a:lvl1pPr>
              <a:defRPr sz="2600"/>
            </a:lvl1pPr>
          </a:lstStyle>
          <a:p>
            <a:r>
              <a:rPr lang="es-ES" dirty="0"/>
              <a:t>Ingrese aquí un subtítulo</a:t>
            </a:r>
            <a:endParaRPr lang="en-US" dirty="0"/>
          </a:p>
        </p:txBody>
      </p:sp>
      <p:sp>
        <p:nvSpPr>
          <p:cNvPr id="3" name="Content Placeholder 2"/>
          <p:cNvSpPr>
            <a:spLocks noGrp="1"/>
          </p:cNvSpPr>
          <p:nvPr>
            <p:ph idx="1"/>
          </p:nvPr>
        </p:nvSpPr>
        <p:spPr>
          <a:xfrm>
            <a:off x="720000" y="1620000"/>
            <a:ext cx="10753200" cy="4590000"/>
          </a:xfrm>
        </p:spPr>
        <p:txBody>
          <a:bodyPr/>
          <a:lstStyle>
            <a:lvl1pPr>
              <a:defRPr sz="24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10"/>
          </p:nvPr>
        </p:nvSpPr>
        <p:spPr>
          <a:xfrm>
            <a:off x="720000" y="6356351"/>
            <a:ext cx="2743200" cy="365125"/>
          </a:xfrm>
        </p:spPr>
        <p:txBody>
          <a:bodyPr/>
          <a:lstStyle/>
          <a:p>
            <a:pPr rtl="0"/>
            <a:fld id="{89B7BC24-C90D-4DAD-A6CB-BBA58C4D57BB}" type="datetime1">
              <a:rPr lang="es-ES" noProof="0" smtClean="0"/>
              <a:t>04/07/2023</a:t>
            </a:fld>
            <a:endParaRPr lang="es-ES" noProof="0" dirty="0"/>
          </a:p>
        </p:txBody>
      </p:sp>
      <p:sp>
        <p:nvSpPr>
          <p:cNvPr id="5" name="Footer Placeholder 4"/>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5099722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1709740"/>
            <a:ext cx="6840000" cy="2852737"/>
          </a:xfrm>
        </p:spPr>
        <p:txBody>
          <a:bodyPr anchor="b">
            <a:normAutofit/>
          </a:bodyPr>
          <a:lstStyle>
            <a:lvl1pPr>
              <a:defRPr sz="2600">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20000" y="4643020"/>
            <a:ext cx="6840000" cy="1446631"/>
          </a:xfrm>
        </p:spPr>
        <p:txBody>
          <a:bodyPr>
            <a:normAutofit/>
          </a:bodyPr>
          <a:lstStyle>
            <a:lvl1pPr marL="0" indent="0">
              <a:buNone/>
              <a:defRPr sz="2000">
                <a:solidFill>
                  <a:schemeClr val="tx1">
                    <a:lumMod val="75000"/>
                    <a:lumOff val="2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s-ES" dirty="0"/>
              <a:t>Ingrese aquí una breve descripción del alcance</a:t>
            </a:r>
          </a:p>
        </p:txBody>
      </p:sp>
      <p:sp>
        <p:nvSpPr>
          <p:cNvPr id="4" name="Date Placeholder 3"/>
          <p:cNvSpPr>
            <a:spLocks noGrp="1"/>
          </p:cNvSpPr>
          <p:nvPr>
            <p:ph type="dt" sz="half" idx="10"/>
          </p:nvPr>
        </p:nvSpPr>
        <p:spPr/>
        <p:txBody>
          <a:bodyPr/>
          <a:lstStyle/>
          <a:p>
            <a:pPr rtl="0"/>
            <a:fld id="{217D4995-77A4-48E5-92B1-2DC992A39FBB}" type="datetime1">
              <a:rPr lang="es-ES" noProof="0" smtClean="0"/>
              <a:t>04/07/2023</a:t>
            </a:fld>
            <a:endParaRPr lang="es-ES" noProof="0" dirty="0"/>
          </a:p>
        </p:txBody>
      </p:sp>
      <p:sp>
        <p:nvSpPr>
          <p:cNvPr id="5" name="Footer Placeholder 4"/>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333937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Encabezado de sección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1709740"/>
            <a:ext cx="10753200" cy="2852737"/>
          </a:xfrm>
        </p:spPr>
        <p:txBody>
          <a:bodyPr anchor="b">
            <a:normAutofit/>
          </a:bodyPr>
          <a:lstStyle>
            <a:lvl1pPr>
              <a:defRPr sz="2600">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20000" y="4651898"/>
            <a:ext cx="10753200" cy="1437753"/>
          </a:xfrm>
        </p:spPr>
        <p:txBody>
          <a:bodyPr>
            <a:normAutofit/>
          </a:bodyPr>
          <a:lstStyle>
            <a:lvl1pPr marL="0" indent="0">
              <a:buNone/>
              <a:defRPr sz="2000">
                <a:solidFill>
                  <a:schemeClr val="tx1">
                    <a:lumMod val="75000"/>
                    <a:lumOff val="2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s-ES" dirty="0"/>
              <a:t>Ingrese aquí una breve descripción del alcance</a:t>
            </a:r>
          </a:p>
        </p:txBody>
      </p:sp>
      <p:sp>
        <p:nvSpPr>
          <p:cNvPr id="4" name="Date Placeholder 3"/>
          <p:cNvSpPr>
            <a:spLocks noGrp="1"/>
          </p:cNvSpPr>
          <p:nvPr>
            <p:ph type="dt" sz="half" idx="10"/>
          </p:nvPr>
        </p:nvSpPr>
        <p:spPr/>
        <p:txBody>
          <a:bodyPr/>
          <a:lstStyle/>
          <a:p>
            <a:pPr rtl="0"/>
            <a:fld id="{AE8112B3-1F24-452F-80DE-56BF301098EC}" type="datetime1">
              <a:rPr lang="es-ES" noProof="0" smtClean="0"/>
              <a:t>04/07/2023</a:t>
            </a:fld>
            <a:endParaRPr lang="es-ES" noProof="0" dirty="0"/>
          </a:p>
        </p:txBody>
      </p:sp>
      <p:sp>
        <p:nvSpPr>
          <p:cNvPr id="5" name="Footer Placeholder 4"/>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6" name="Slide Number Placeholder 5"/>
          <p:cNvSpPr>
            <a:spLocks noGrp="1"/>
          </p:cNvSpPr>
          <p:nvPr>
            <p:ph type="sldNum" sz="quarter" idx="12"/>
          </p:nvPr>
        </p:nvSpPr>
        <p:spPr/>
        <p:txBody>
          <a:bodyPr/>
          <a:lstStyle/>
          <a:p>
            <a:pPr rtl="0"/>
            <a:fld id="{71B7BAC7-FE87-40F6-AA24-4F4685D1B022}" type="slidenum">
              <a:rPr lang="es-ES" noProof="0" smtClean="0"/>
              <a:t>‹#›</a:t>
            </a:fld>
            <a:endParaRPr lang="es-ES" noProof="0" dirty="0"/>
          </a:p>
        </p:txBody>
      </p:sp>
    </p:spTree>
    <p:extLst>
      <p:ext uri="{BB962C8B-B14F-4D97-AF65-F5344CB8AC3E}">
        <p14:creationId xmlns:p14="http://schemas.microsoft.com/office/powerpoint/2010/main" val="1733040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Dos objetos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68400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Content Placeholder 2"/>
          <p:cNvSpPr>
            <a:spLocks noGrp="1"/>
          </p:cNvSpPr>
          <p:nvPr>
            <p:ph sz="half" idx="1"/>
          </p:nvPr>
        </p:nvSpPr>
        <p:spPr>
          <a:xfrm>
            <a:off x="720000" y="1710000"/>
            <a:ext cx="333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Content Placeholder 3"/>
          <p:cNvSpPr>
            <a:spLocks noGrp="1"/>
          </p:cNvSpPr>
          <p:nvPr>
            <p:ph sz="half" idx="2"/>
          </p:nvPr>
        </p:nvSpPr>
        <p:spPr>
          <a:xfrm>
            <a:off x="4230000" y="1710000"/>
            <a:ext cx="333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Date Placeholder 4"/>
          <p:cNvSpPr>
            <a:spLocks noGrp="1"/>
          </p:cNvSpPr>
          <p:nvPr>
            <p:ph type="dt" sz="half" idx="10"/>
          </p:nvPr>
        </p:nvSpPr>
        <p:spPr/>
        <p:txBody>
          <a:bodyPr/>
          <a:lstStyle/>
          <a:p>
            <a:pPr rtl="0"/>
            <a:fld id="{39B46DA2-8C2E-44C4-A865-CD3D33CFD45F}" type="datetime1">
              <a:rPr lang="es-ES" noProof="0" smtClean="0"/>
              <a:t>04/07/2023</a:t>
            </a:fld>
            <a:endParaRPr lang="es-ES" noProof="0" dirty="0"/>
          </a:p>
        </p:txBody>
      </p:sp>
      <p:sp>
        <p:nvSpPr>
          <p:cNvPr id="6" name="Footer Placeholder 5"/>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31261679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Dos objetos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107532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Content Placeholder 2"/>
          <p:cNvSpPr>
            <a:spLocks noGrp="1"/>
          </p:cNvSpPr>
          <p:nvPr>
            <p:ph sz="half" idx="1"/>
          </p:nvPr>
        </p:nvSpPr>
        <p:spPr>
          <a:xfrm>
            <a:off x="720000" y="1710000"/>
            <a:ext cx="522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Content Placeholder 3"/>
          <p:cNvSpPr>
            <a:spLocks noGrp="1"/>
          </p:cNvSpPr>
          <p:nvPr>
            <p:ph sz="half" idx="2"/>
          </p:nvPr>
        </p:nvSpPr>
        <p:spPr>
          <a:xfrm>
            <a:off x="6252002" y="1710000"/>
            <a:ext cx="5220000" cy="44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Date Placeholder 4"/>
          <p:cNvSpPr>
            <a:spLocks noGrp="1"/>
          </p:cNvSpPr>
          <p:nvPr>
            <p:ph type="dt" sz="half" idx="10"/>
          </p:nvPr>
        </p:nvSpPr>
        <p:spPr/>
        <p:txBody>
          <a:bodyPr/>
          <a:lstStyle/>
          <a:p>
            <a:pPr rtl="0"/>
            <a:fld id="{D1525062-C568-4AE5-A98F-45E6D6D3E9AC}" type="datetime1">
              <a:rPr lang="es-ES" noProof="0" smtClean="0"/>
              <a:t>04/07/2023</a:t>
            </a:fld>
            <a:endParaRPr lang="es-ES" noProof="0" dirty="0"/>
          </a:p>
        </p:txBody>
      </p:sp>
      <p:sp>
        <p:nvSpPr>
          <p:cNvPr id="6" name="Footer Placeholder 5"/>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7" name="Slide Number Placeholder 6"/>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960689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ación co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68400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19999" y="1681163"/>
            <a:ext cx="3330000" cy="823912"/>
          </a:xfrm>
        </p:spPr>
        <p:txBody>
          <a:bodyPr anchor="b">
            <a:noAutofit/>
          </a:bodyPr>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primer elemento</a:t>
            </a:r>
          </a:p>
        </p:txBody>
      </p:sp>
      <p:sp>
        <p:nvSpPr>
          <p:cNvPr id="4" name="Content Placeholder 3"/>
          <p:cNvSpPr>
            <a:spLocks noGrp="1"/>
          </p:cNvSpPr>
          <p:nvPr>
            <p:ph sz="half" idx="2"/>
          </p:nvPr>
        </p:nvSpPr>
        <p:spPr>
          <a:xfrm>
            <a:off x="719999" y="2656238"/>
            <a:ext cx="3330000" cy="348176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Text Placeholder 4"/>
          <p:cNvSpPr>
            <a:spLocks noGrp="1"/>
          </p:cNvSpPr>
          <p:nvPr>
            <p:ph type="body" sz="quarter" idx="3" hasCustomPrompt="1"/>
          </p:nvPr>
        </p:nvSpPr>
        <p:spPr>
          <a:xfrm>
            <a:off x="4230000" y="1696688"/>
            <a:ext cx="3330000" cy="823912"/>
          </a:xfrm>
        </p:spPr>
        <p:txBody>
          <a:bodyPr anchor="b"/>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segundo elemento</a:t>
            </a:r>
          </a:p>
        </p:txBody>
      </p:sp>
      <p:sp>
        <p:nvSpPr>
          <p:cNvPr id="6" name="Content Placeholder 5"/>
          <p:cNvSpPr>
            <a:spLocks noGrp="1"/>
          </p:cNvSpPr>
          <p:nvPr>
            <p:ph sz="quarter" idx="4"/>
          </p:nvPr>
        </p:nvSpPr>
        <p:spPr>
          <a:xfrm>
            <a:off x="4230000" y="2687287"/>
            <a:ext cx="3330000" cy="346623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7" name="Date Placeholder 6"/>
          <p:cNvSpPr>
            <a:spLocks noGrp="1"/>
          </p:cNvSpPr>
          <p:nvPr>
            <p:ph type="dt" sz="half" idx="10"/>
          </p:nvPr>
        </p:nvSpPr>
        <p:spPr/>
        <p:txBody>
          <a:bodyPr/>
          <a:lstStyle/>
          <a:p>
            <a:pPr rtl="0"/>
            <a:fld id="{8EBA81B0-EA87-4E7B-A74D-942650D6BCED}" type="datetime1">
              <a:rPr lang="es-ES" noProof="0" smtClean="0"/>
              <a:t>04/07/2023</a:t>
            </a:fld>
            <a:endParaRPr lang="es-ES" noProof="0" dirty="0"/>
          </a:p>
        </p:txBody>
      </p:sp>
      <p:sp>
        <p:nvSpPr>
          <p:cNvPr id="8" name="Footer Placeholder 7"/>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9" name="Slide Number Placeholder 8"/>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3460816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ación sin exposito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0000" y="720000"/>
            <a:ext cx="10753200" cy="810000"/>
          </a:xfrm>
        </p:spPr>
        <p:txBody>
          <a:bodyPr anchor="b" anchorCtr="0"/>
          <a:lstStyle>
            <a:lvl1pPr>
              <a:defRPr>
                <a:solidFill>
                  <a:schemeClr val="tx1"/>
                </a:solidFill>
              </a:defRPr>
            </a:lvl1pPr>
          </a:lstStyle>
          <a:p>
            <a:r>
              <a:rPr lang="es-ES" dirty="0"/>
              <a:t>Ingrese aquí el subtítulo</a:t>
            </a:r>
            <a:endParaRPr lang="en-US" dirty="0"/>
          </a:p>
        </p:txBody>
      </p:sp>
      <p:sp>
        <p:nvSpPr>
          <p:cNvPr id="3" name="Text Placeholder 2"/>
          <p:cNvSpPr>
            <a:spLocks noGrp="1"/>
          </p:cNvSpPr>
          <p:nvPr>
            <p:ph type="body" idx="1" hasCustomPrompt="1"/>
          </p:nvPr>
        </p:nvSpPr>
        <p:spPr>
          <a:xfrm>
            <a:off x="719999" y="1681163"/>
            <a:ext cx="5220000" cy="823912"/>
          </a:xfrm>
        </p:spPr>
        <p:txBody>
          <a:bodyPr anchor="b">
            <a:noAutofit/>
          </a:bodyPr>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primer elemento</a:t>
            </a:r>
          </a:p>
        </p:txBody>
      </p:sp>
      <p:sp>
        <p:nvSpPr>
          <p:cNvPr id="4" name="Content Placeholder 3"/>
          <p:cNvSpPr>
            <a:spLocks noGrp="1"/>
          </p:cNvSpPr>
          <p:nvPr>
            <p:ph sz="half" idx="2"/>
          </p:nvPr>
        </p:nvSpPr>
        <p:spPr>
          <a:xfrm>
            <a:off x="719999" y="2656237"/>
            <a:ext cx="5220000" cy="34817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5" name="Text Placeholder 4"/>
          <p:cNvSpPr>
            <a:spLocks noGrp="1"/>
          </p:cNvSpPr>
          <p:nvPr>
            <p:ph type="body" sz="quarter" idx="3" hasCustomPrompt="1"/>
          </p:nvPr>
        </p:nvSpPr>
        <p:spPr>
          <a:xfrm>
            <a:off x="6252000" y="1681163"/>
            <a:ext cx="5220000" cy="823912"/>
          </a:xfrm>
        </p:spPr>
        <p:txBody>
          <a:bodyPr anchor="b"/>
          <a:lstStyle>
            <a:lvl1pPr marL="0" indent="0">
              <a:buNone/>
              <a:defRPr sz="2400" b="0">
                <a:solidFill>
                  <a:schemeClr val="tx1"/>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s-ES" dirty="0"/>
              <a:t>Subtítulo segundo elemento</a:t>
            </a:r>
          </a:p>
        </p:txBody>
      </p:sp>
      <p:sp>
        <p:nvSpPr>
          <p:cNvPr id="6" name="Content Placeholder 5"/>
          <p:cNvSpPr>
            <a:spLocks noGrp="1"/>
          </p:cNvSpPr>
          <p:nvPr>
            <p:ph sz="quarter" idx="4"/>
          </p:nvPr>
        </p:nvSpPr>
        <p:spPr>
          <a:xfrm>
            <a:off x="6252000" y="2656238"/>
            <a:ext cx="5220000" cy="34817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7" name="Date Placeholder 6"/>
          <p:cNvSpPr>
            <a:spLocks noGrp="1"/>
          </p:cNvSpPr>
          <p:nvPr>
            <p:ph type="dt" sz="half" idx="10"/>
          </p:nvPr>
        </p:nvSpPr>
        <p:spPr/>
        <p:txBody>
          <a:bodyPr/>
          <a:lstStyle/>
          <a:p>
            <a:pPr rtl="0"/>
            <a:fld id="{F6653BDA-CE15-46D4-A5A4-C9E9758DEFB2}" type="datetime1">
              <a:rPr lang="es-ES" noProof="0" smtClean="0"/>
              <a:t>04/07/2023</a:t>
            </a:fld>
            <a:endParaRPr lang="es-ES" noProof="0" dirty="0"/>
          </a:p>
        </p:txBody>
      </p:sp>
      <p:sp>
        <p:nvSpPr>
          <p:cNvPr id="8" name="Footer Placeholder 7"/>
          <p:cNvSpPr>
            <a:spLocks noGrp="1"/>
          </p:cNvSpPr>
          <p:nvPr>
            <p:ph type="ftr" sz="quarter" idx="11"/>
          </p:nvPr>
        </p:nvSpPr>
        <p:spPr/>
        <p:txBody>
          <a:bodyPr/>
          <a:lstStyle/>
          <a:p>
            <a:pPr rtl="0"/>
            <a:r>
              <a:rPr lang="es-CO" noProof="0" dirty="0"/>
              <a:t>Escuela Colombiana de Ingeniería Julio Garavito</a:t>
            </a:r>
            <a:endParaRPr lang="es-ES" noProof="0" dirty="0"/>
          </a:p>
        </p:txBody>
      </p:sp>
      <p:sp>
        <p:nvSpPr>
          <p:cNvPr id="9" name="Slide Number Placeholder 8"/>
          <p:cNvSpPr>
            <a:spLocks noGrp="1"/>
          </p:cNvSpPr>
          <p:nvPr>
            <p:ph type="sldNum" sz="quarter" idx="12"/>
          </p:nvPr>
        </p:nvSpPr>
        <p:spPr/>
        <p:txBody>
          <a:body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42839666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0000" y="720000"/>
            <a:ext cx="6840000" cy="2160000"/>
          </a:xfrm>
          <a:prstGeom prst="rect">
            <a:avLst/>
          </a:prstGeom>
        </p:spPr>
        <p:txBody>
          <a:bodyPr vert="horz" lIns="91440" tIns="45720" rIns="91440" bIns="45720" rtlCol="0" anchor="t" anchorCtr="0">
            <a:normAutofit/>
          </a:bodyPr>
          <a:lstStyle/>
          <a:p>
            <a:r>
              <a:rPr lang="es-ES" dirty="0"/>
              <a:t>Haga clic para modificar el estilo de título del patrón</a:t>
            </a:r>
            <a:endParaRPr lang="en-US" dirty="0"/>
          </a:p>
        </p:txBody>
      </p:sp>
      <p:sp>
        <p:nvSpPr>
          <p:cNvPr id="3" name="Text Placeholder 2"/>
          <p:cNvSpPr>
            <a:spLocks noGrp="1"/>
          </p:cNvSpPr>
          <p:nvPr>
            <p:ph type="body" idx="1"/>
          </p:nvPr>
        </p:nvSpPr>
        <p:spPr>
          <a:xfrm>
            <a:off x="720000" y="2880000"/>
            <a:ext cx="6840000" cy="2160000"/>
          </a:xfrm>
          <a:prstGeom prst="rect">
            <a:avLst/>
          </a:prstGeom>
        </p:spPr>
        <p:txBody>
          <a:bodyPr vert="horz" lIns="91440" tIns="45720" rIns="91440" bIns="45720" rtlCol="0">
            <a:normAutofit/>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en-US" dirty="0"/>
          </a:p>
        </p:txBody>
      </p:sp>
      <p:sp>
        <p:nvSpPr>
          <p:cNvPr id="4" name="Date Placeholder 3"/>
          <p:cNvSpPr>
            <a:spLocks noGrp="1"/>
          </p:cNvSpPr>
          <p:nvPr>
            <p:ph type="dt" sz="half" idx="2"/>
          </p:nvPr>
        </p:nvSpPr>
        <p:spPr>
          <a:xfrm>
            <a:off x="7200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72696FBB-EB5C-4293-9014-59E70AE1A5E6}" type="datetime1">
              <a:rPr lang="es-ES" noProof="0" smtClean="0"/>
              <a:t>04/07/2023</a:t>
            </a:fld>
            <a:endParaRPr lang="es-ES" noProof="0" dirty="0"/>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r>
              <a:rPr lang="es-CO" noProof="0" dirty="0"/>
              <a:t>Escuela Colombiana de Ingeniería Julio Garavito</a:t>
            </a:r>
            <a:endParaRPr lang="es-ES" noProof="0" dirty="0"/>
          </a:p>
        </p:txBody>
      </p:sp>
      <p:sp>
        <p:nvSpPr>
          <p:cNvPr id="6" name="Slide Number Placeholder 5"/>
          <p:cNvSpPr>
            <a:spLocks noGrp="1"/>
          </p:cNvSpPr>
          <p:nvPr>
            <p:ph type="sldNum" sz="quarter" idx="4"/>
          </p:nvPr>
        </p:nvSpPr>
        <p:spPr>
          <a:xfrm>
            <a:off x="87288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71B7BAC7-FE87-40F6-AA24-4F4685D1B022}" type="slidenum">
              <a:rPr lang="es-ES" noProof="0" smtClean="0"/>
              <a:pPr rtl="0"/>
              <a:t>‹#›</a:t>
            </a:fld>
            <a:endParaRPr lang="es-ES" noProof="0" dirty="0"/>
          </a:p>
        </p:txBody>
      </p:sp>
    </p:spTree>
    <p:extLst>
      <p:ext uri="{BB962C8B-B14F-4D97-AF65-F5344CB8AC3E}">
        <p14:creationId xmlns:p14="http://schemas.microsoft.com/office/powerpoint/2010/main" val="2162769115"/>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90" r:id="rId3"/>
    <p:sldLayoutId id="2147483781" r:id="rId4"/>
    <p:sldLayoutId id="2147483791" r:id="rId5"/>
    <p:sldLayoutId id="2147483782" r:id="rId6"/>
    <p:sldLayoutId id="2147483792" r:id="rId7"/>
    <p:sldLayoutId id="2147483783" r:id="rId8"/>
    <p:sldLayoutId id="2147483793" r:id="rId9"/>
    <p:sldLayoutId id="2147483784" r:id="rId10"/>
    <p:sldLayoutId id="2147483794" r:id="rId11"/>
    <p:sldLayoutId id="2147483785" r:id="rId12"/>
    <p:sldLayoutId id="2147483786" r:id="rId13"/>
    <p:sldLayoutId id="2147483787" r:id="rId14"/>
    <p:sldLayoutId id="2147483795" r:id="rId15"/>
    <p:sldLayoutId id="2147483788" r:id="rId16"/>
    <p:sldLayoutId id="2147483789"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377" rtl="0" eaLnBrk="1" latinLnBrk="0" hangingPunct="1">
        <a:lnSpc>
          <a:spcPct val="90000"/>
        </a:lnSpc>
        <a:spcBef>
          <a:spcPct val="0"/>
        </a:spcBef>
        <a:buNone/>
        <a:defRPr sz="26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2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hyperlink" Target="https://github.com/orgs/uescuelaing/team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1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hyperlink" Target="https://github.com/uescuelaing/R.TeachingResearchGuide" TargetMode="External"/><Relationship Id="rId12" Type="http://schemas.openxmlformats.org/officeDocument/2006/relationships/image" Target="../media/image12.sv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2.svg"/><Relationship Id="rId11" Type="http://schemas.openxmlformats.org/officeDocument/2006/relationships/image" Target="../media/image11.png"/><Relationship Id="rId5" Type="http://schemas.openxmlformats.org/officeDocument/2006/relationships/image" Target="../media/image1.png"/><Relationship Id="rId10" Type="http://schemas.openxmlformats.org/officeDocument/2006/relationships/image" Target="../media/image10.png"/><Relationship Id="rId4" Type="http://schemas.openxmlformats.org/officeDocument/2006/relationships/image" Target="../media/image4.svg"/><Relationship Id="rId9" Type="http://schemas.openxmlformats.org/officeDocument/2006/relationships/image" Target="../media/image6.svg"/><Relationship Id="rId1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3.png"/><Relationship Id="rId7" Type="http://schemas.openxmlformats.org/officeDocument/2006/relationships/hyperlink" Target="https://github.com/uescuelaing"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1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3.png"/><Relationship Id="rId7" Type="http://schemas.openxmlformats.org/officeDocument/2006/relationships/hyperlink" Target="https://www.youtube.com/@CursosVirtualesEscuela/playlists"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18.xml.rels><?xml version="1.0" encoding="UTF-8" standalone="yes"?>
<Relationships xmlns="http://schemas.openxmlformats.org/package/2006/relationships"><Relationship Id="rId8" Type="http://schemas.openxmlformats.org/officeDocument/2006/relationships/hyperlink" Target="https://www.escuelaing.edu.co/es/programas/curso_de_modelacion_hidraulica_superficie_libre_con_hec_ras/" TargetMode="External"/><Relationship Id="rId13" Type="http://schemas.openxmlformats.org/officeDocument/2006/relationships/image" Target="../media/image20.png"/><Relationship Id="rId3" Type="http://schemas.openxmlformats.org/officeDocument/2006/relationships/image" Target="../media/image3.png"/><Relationship Id="rId7" Type="http://schemas.openxmlformats.org/officeDocument/2006/relationships/hyperlink" Target="https://www.youtube.com/@CursosVirtualesEscuela/playlists" TargetMode="External"/><Relationship Id="rId12" Type="http://schemas.openxmlformats.org/officeDocument/2006/relationships/hyperlink" Target="https://www.escuelaing.edu.co/es/programas/curso_basico_de_transporte_de_sedimentos_con_hec_ras_1d/"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svg"/><Relationship Id="rId11" Type="http://schemas.openxmlformats.org/officeDocument/2006/relationships/image" Target="../media/image19.png"/><Relationship Id="rId5" Type="http://schemas.openxmlformats.org/officeDocument/2006/relationships/image" Target="../media/image1.png"/><Relationship Id="rId10" Type="http://schemas.openxmlformats.org/officeDocument/2006/relationships/hyperlink" Target="https://www.escuelaing.edu.co/es/programas/curso_de_epanet_usos_y_aplicaciones/" TargetMode="External"/><Relationship Id="rId4" Type="http://schemas.openxmlformats.org/officeDocument/2006/relationships/image" Target="../media/image4.svg"/><Relationship Id="rId9" Type="http://schemas.openxmlformats.org/officeDocument/2006/relationships/image" Target="../media/image18.png"/></Relationships>
</file>

<file path=ppt/slides/_rels/slide19.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image" Target="../media/image21.png"/><Relationship Id="rId7"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2.sv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observatorio.tec.mx/edu-news/diferencias-educacion-online-virtual-a-distancia-remota/"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observatorio.tec.mx/edu-news/diferencias-educacion-online-virtual-a-distancia-remota/"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9.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A313AD17-E354-E5B5-7674-06B6B9CC9D4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912" y="38912"/>
            <a:ext cx="1311312" cy="630000"/>
          </a:xfrm>
          <a:prstGeom prst="rect">
            <a:avLst/>
          </a:prstGeom>
        </p:spPr>
      </p:pic>
      <p:pic>
        <p:nvPicPr>
          <p:cNvPr id="11" name="Graphic 10">
            <a:extLst>
              <a:ext uri="{FF2B5EF4-FFF2-40B4-BE49-F238E27FC236}">
                <a16:creationId xmlns:a16="http://schemas.microsoft.com/office/drawing/2014/main" id="{81BBD047-998B-C406-A6C2-DC80E28D2FF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767314" y="38912"/>
            <a:ext cx="1385774" cy="720000"/>
          </a:xfrm>
          <a:prstGeom prst="rect">
            <a:avLst/>
          </a:prstGeom>
        </p:spPr>
      </p:pic>
      <p:sp>
        <p:nvSpPr>
          <p:cNvPr id="12" name="Title 1">
            <a:extLst>
              <a:ext uri="{FF2B5EF4-FFF2-40B4-BE49-F238E27FC236}">
                <a16:creationId xmlns:a16="http://schemas.microsoft.com/office/drawing/2014/main" id="{3C8E493E-954E-5B46-4D4F-775134FB1F95}"/>
              </a:ext>
            </a:extLst>
          </p:cNvPr>
          <p:cNvSpPr>
            <a:spLocks noGrp="1"/>
          </p:cNvSpPr>
          <p:nvPr>
            <p:ph type="title"/>
          </p:nvPr>
        </p:nvSpPr>
        <p:spPr>
          <a:xfrm>
            <a:off x="1259054" y="1702240"/>
            <a:ext cx="9673891" cy="3453519"/>
          </a:xfrm>
        </p:spPr>
        <p:txBody>
          <a:bodyPr anchor="ctr" anchorCtr="0">
            <a:normAutofit fontScale="90000"/>
          </a:bodyPr>
          <a:lstStyle/>
          <a:p>
            <a:pPr algn="ctr"/>
            <a:r>
              <a:rPr lang="es-CO" sz="48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Plataforma virtual</a:t>
            </a:r>
            <a:br>
              <a:rPr lang="es-CO" sz="48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27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Escuela Colombiana de Ingeniería</a:t>
            </a:r>
            <a:br>
              <a:rPr lang="es-CO" sz="27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br>
              <a:rPr lang="es-CO" sz="48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48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Cursos virtuales y en línea - Piloto </a:t>
            </a:r>
            <a:r>
              <a:rPr lang="es-CO" sz="31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(GitHUB)</a:t>
            </a:r>
            <a:br>
              <a:rPr lang="es-CO" sz="31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br>
              <a:rPr lang="es-CO" sz="36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28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Centro de Estudios Hidráulicos</a:t>
            </a:r>
            <a:endParaRPr lang="es-CO" sz="2800" dirty="0">
              <a:solidFill>
                <a:schemeClr val="bg1">
                  <a:lumMod val="25000"/>
                </a:schemeClr>
              </a:solidFill>
            </a:endParaRPr>
          </a:p>
        </p:txBody>
      </p:sp>
      <p:sp>
        <p:nvSpPr>
          <p:cNvPr id="14" name="Title 1">
            <a:extLst>
              <a:ext uri="{FF2B5EF4-FFF2-40B4-BE49-F238E27FC236}">
                <a16:creationId xmlns:a16="http://schemas.microsoft.com/office/drawing/2014/main" id="{7A3AF16B-A0CC-F514-BC21-BA28BFF9CCA4}"/>
              </a:ext>
            </a:extLst>
          </p:cNvPr>
          <p:cNvSpPr txBox="1">
            <a:spLocks/>
          </p:cNvSpPr>
          <p:nvPr/>
        </p:nvSpPr>
        <p:spPr>
          <a:xfrm>
            <a:off x="0" y="6507804"/>
            <a:ext cx="12192000" cy="350196"/>
          </a:xfrm>
          <a:prstGeom prst="rect">
            <a:avLst/>
          </a:prstGeom>
        </p:spPr>
        <p:txBody>
          <a:bodyPr vert="horz" lIns="91440" tIns="45720" rIns="91440" bIns="45720" rtlCol="0" anchor="t" anchorCtr="0">
            <a:norm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1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Más información en </a:t>
            </a:r>
            <a:r>
              <a:rPr lang="es-CO" sz="16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https://github.com/uescuelaing</a:t>
            </a:r>
            <a:endParaRPr lang="es-CO" sz="1600" b="1" dirty="0">
              <a:solidFill>
                <a:schemeClr val="bg1">
                  <a:lumMod val="25000"/>
                </a:schemeClr>
              </a:solidFill>
            </a:endParaRPr>
          </a:p>
        </p:txBody>
      </p:sp>
    </p:spTree>
    <p:extLst>
      <p:ext uri="{BB962C8B-B14F-4D97-AF65-F5344CB8AC3E}">
        <p14:creationId xmlns:p14="http://schemas.microsoft.com/office/powerpoint/2010/main" val="4513875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9" name="Title 1">
            <a:extLst>
              <a:ext uri="{FF2B5EF4-FFF2-40B4-BE49-F238E27FC236}">
                <a16:creationId xmlns:a16="http://schemas.microsoft.com/office/drawing/2014/main" id="{AB69F083-96AB-6444-DE36-C1D6A3E69665}"/>
              </a:ext>
            </a:extLst>
          </p:cNvPr>
          <p:cNvSpPr txBox="1">
            <a:spLocks/>
          </p:cNvSpPr>
          <p:nvPr/>
        </p:nvSpPr>
        <p:spPr>
          <a:xfrm>
            <a:off x="2979889" y="151757"/>
            <a:ext cx="6232219" cy="1034310"/>
          </a:xfrm>
          <a:prstGeom prst="rect">
            <a:avLst/>
          </a:prstGeom>
        </p:spPr>
        <p:txBody>
          <a:bodyPr vert="horz" lIns="91440" tIns="45720" rIns="91440" bIns="45720" rtlCol="0" anchor="ctr"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28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Esquema de implementación organizacional en GitHUB</a:t>
            </a:r>
          </a:p>
        </p:txBody>
      </p:sp>
      <p:pic>
        <p:nvPicPr>
          <p:cNvPr id="5" name="Picture 4">
            <a:extLst>
              <a:ext uri="{FF2B5EF4-FFF2-40B4-BE49-F238E27FC236}">
                <a16:creationId xmlns:a16="http://schemas.microsoft.com/office/drawing/2014/main" id="{5706E623-6EB4-EFD9-F1CB-0F0F5A1FBC5E}"/>
              </a:ext>
            </a:extLst>
          </p:cNvPr>
          <p:cNvPicPr>
            <a:picLocks noChangeAspect="1"/>
          </p:cNvPicPr>
          <p:nvPr/>
        </p:nvPicPr>
        <p:blipFill>
          <a:blip r:embed="rId7"/>
          <a:stretch>
            <a:fillRect/>
          </a:stretch>
        </p:blipFill>
        <p:spPr>
          <a:xfrm>
            <a:off x="2046848" y="1186067"/>
            <a:ext cx="8098303" cy="5369139"/>
          </a:xfrm>
          <a:prstGeom prst="rect">
            <a:avLst/>
          </a:prstGeom>
        </p:spPr>
      </p:pic>
    </p:spTree>
    <p:extLst>
      <p:ext uri="{BB962C8B-B14F-4D97-AF65-F5344CB8AC3E}">
        <p14:creationId xmlns:p14="http://schemas.microsoft.com/office/powerpoint/2010/main" val="1404706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9" name="Title 1">
            <a:extLst>
              <a:ext uri="{FF2B5EF4-FFF2-40B4-BE49-F238E27FC236}">
                <a16:creationId xmlns:a16="http://schemas.microsoft.com/office/drawing/2014/main" id="{AB69F083-96AB-6444-DE36-C1D6A3E69665}"/>
              </a:ext>
            </a:extLst>
          </p:cNvPr>
          <p:cNvSpPr txBox="1">
            <a:spLocks/>
          </p:cNvSpPr>
          <p:nvPr/>
        </p:nvSpPr>
        <p:spPr>
          <a:xfrm>
            <a:off x="2013857" y="281130"/>
            <a:ext cx="8180760" cy="564281"/>
          </a:xfrm>
          <a:prstGeom prst="rect">
            <a:avLst/>
          </a:prstGeom>
        </p:spPr>
        <p:txBody>
          <a:bodyPr vert="horz" lIns="91440" tIns="45720" rIns="91440" bIns="45720" rtlCol="0" anchor="ctr"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28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Equipos en GitHUB</a:t>
            </a:r>
          </a:p>
        </p:txBody>
      </p:sp>
      <p:pic>
        <p:nvPicPr>
          <p:cNvPr id="8" name="Picture 7">
            <a:hlinkClick r:id="rId7"/>
            <a:extLst>
              <a:ext uri="{FF2B5EF4-FFF2-40B4-BE49-F238E27FC236}">
                <a16:creationId xmlns:a16="http://schemas.microsoft.com/office/drawing/2014/main" id="{34B0677D-B6CE-8F81-E7F4-597B0EDFE77F}"/>
              </a:ext>
            </a:extLst>
          </p:cNvPr>
          <p:cNvPicPr>
            <a:picLocks noChangeAspect="1"/>
          </p:cNvPicPr>
          <p:nvPr/>
        </p:nvPicPr>
        <p:blipFill>
          <a:blip r:embed="rId8"/>
          <a:stretch>
            <a:fillRect/>
          </a:stretch>
        </p:blipFill>
        <p:spPr>
          <a:xfrm>
            <a:off x="982412" y="931910"/>
            <a:ext cx="10243651" cy="5863093"/>
          </a:xfrm>
          <a:prstGeom prst="rect">
            <a:avLst/>
          </a:prstGeom>
        </p:spPr>
      </p:pic>
    </p:spTree>
    <p:extLst>
      <p:ext uri="{BB962C8B-B14F-4D97-AF65-F5344CB8AC3E}">
        <p14:creationId xmlns:p14="http://schemas.microsoft.com/office/powerpoint/2010/main" val="11678037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1F77-4EC6-8A06-C80C-CDC4C4F6F78A}"/>
              </a:ext>
            </a:extLst>
          </p:cNvPr>
          <p:cNvSpPr>
            <a:spLocks noGrp="1"/>
          </p:cNvSpPr>
          <p:nvPr>
            <p:ph type="title"/>
          </p:nvPr>
        </p:nvSpPr>
        <p:spPr>
          <a:xfrm>
            <a:off x="6440711" y="4293482"/>
            <a:ext cx="5275062" cy="951360"/>
          </a:xfrm>
        </p:spPr>
        <p:txBody>
          <a:bodyPr anchor="t" anchorCtr="0">
            <a:noAutofit/>
          </a:bodyPr>
          <a:lstStyle/>
          <a:p>
            <a:pPr algn="ctr"/>
            <a:r>
              <a:rPr lang="es-CO" sz="28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Microsoft Teams, Microsoft Forms, Moodle, YouTube…</a:t>
            </a:r>
            <a:endParaRPr lang="es-CO" sz="2800" dirty="0">
              <a:solidFill>
                <a:schemeClr val="bg1">
                  <a:lumMod val="25000"/>
                </a:schemeClr>
              </a:solidFill>
            </a:endParaRPr>
          </a:p>
        </p:txBody>
      </p:sp>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9" name="Title 1">
            <a:extLst>
              <a:ext uri="{FF2B5EF4-FFF2-40B4-BE49-F238E27FC236}">
                <a16:creationId xmlns:a16="http://schemas.microsoft.com/office/drawing/2014/main" id="{AB69F083-96AB-6444-DE36-C1D6A3E69665}"/>
              </a:ext>
            </a:extLst>
          </p:cNvPr>
          <p:cNvSpPr txBox="1">
            <a:spLocks/>
          </p:cNvSpPr>
          <p:nvPr/>
        </p:nvSpPr>
        <p:spPr>
          <a:xfrm>
            <a:off x="2347196" y="943087"/>
            <a:ext cx="7497608" cy="643017"/>
          </a:xfrm>
          <a:prstGeom prst="rect">
            <a:avLst/>
          </a:prstGeom>
        </p:spPr>
        <p:txBody>
          <a:bodyPr vert="horz" lIns="91440" tIns="45720" rIns="91440" bIns="45720" rtlCol="0" anchor="ctr" anchorCtr="0">
            <a:norm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36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Recursos complementarios</a:t>
            </a:r>
          </a:p>
        </p:txBody>
      </p:sp>
      <p:sp>
        <p:nvSpPr>
          <p:cNvPr id="10" name="Title 1">
            <a:extLst>
              <a:ext uri="{FF2B5EF4-FFF2-40B4-BE49-F238E27FC236}">
                <a16:creationId xmlns:a16="http://schemas.microsoft.com/office/drawing/2014/main" id="{6A57B357-DCE6-999B-D379-EF2F93B44443}"/>
              </a:ext>
            </a:extLst>
          </p:cNvPr>
          <p:cNvSpPr txBox="1">
            <a:spLocks/>
          </p:cNvSpPr>
          <p:nvPr/>
        </p:nvSpPr>
        <p:spPr>
          <a:xfrm>
            <a:off x="462350" y="4288071"/>
            <a:ext cx="5275062" cy="1578128"/>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28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Curso de desarrollo profesoral para la creación de contenidos académicos virtuales</a:t>
            </a:r>
          </a:p>
          <a:p>
            <a:pPr algn="ctr"/>
            <a:r>
              <a:rPr lang="es-CO" sz="1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https://github.com/uescuelaing/R.TeachingResearchGuide</a:t>
            </a:r>
            <a:endParaRPr lang="es-CO" sz="2800" dirty="0">
              <a:solidFill>
                <a:schemeClr val="bg1">
                  <a:lumMod val="25000"/>
                </a:schemeClr>
              </a:solidFill>
            </a:endParaRPr>
          </a:p>
        </p:txBody>
      </p:sp>
      <p:pic>
        <p:nvPicPr>
          <p:cNvPr id="7" name="Graphic 6">
            <a:hlinkClick r:id="rId7"/>
            <a:extLst>
              <a:ext uri="{FF2B5EF4-FFF2-40B4-BE49-F238E27FC236}">
                <a16:creationId xmlns:a16="http://schemas.microsoft.com/office/drawing/2014/main" id="{C9EF168A-3C45-F9E5-3A4C-BC828EDC295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139761" y="2379582"/>
            <a:ext cx="1727735" cy="1727735"/>
          </a:xfrm>
          <a:prstGeom prst="rect">
            <a:avLst/>
          </a:prstGeom>
        </p:spPr>
      </p:pic>
      <p:pic>
        <p:nvPicPr>
          <p:cNvPr id="13" name="Picture 12" descr="A picture containing symbol, graphics, screenshot, font&#10;&#10;Description automatically generated">
            <a:extLst>
              <a:ext uri="{FF2B5EF4-FFF2-40B4-BE49-F238E27FC236}">
                <a16:creationId xmlns:a16="http://schemas.microsoft.com/office/drawing/2014/main" id="{D7137741-0ECF-264B-BFE9-FE00AE74CCD8}"/>
              </a:ext>
            </a:extLst>
          </p:cNvPr>
          <p:cNvPicPr>
            <a:picLocks noChangeAspect="1"/>
          </p:cNvPicPr>
          <p:nvPr/>
        </p:nvPicPr>
        <p:blipFill>
          <a:blip r:embed="rId10"/>
          <a:stretch>
            <a:fillRect/>
          </a:stretch>
        </p:blipFill>
        <p:spPr>
          <a:xfrm>
            <a:off x="6745558" y="2878787"/>
            <a:ext cx="911590" cy="911590"/>
          </a:xfrm>
          <a:prstGeom prst="rect">
            <a:avLst/>
          </a:prstGeom>
        </p:spPr>
      </p:pic>
      <p:pic>
        <p:nvPicPr>
          <p:cNvPr id="15" name="Graphic 14">
            <a:extLst>
              <a:ext uri="{FF2B5EF4-FFF2-40B4-BE49-F238E27FC236}">
                <a16:creationId xmlns:a16="http://schemas.microsoft.com/office/drawing/2014/main" id="{6AA71B15-C95B-7BE5-2115-0B7B9A7D4A9B}"/>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955156" y="2910587"/>
            <a:ext cx="911590" cy="847991"/>
          </a:xfrm>
          <a:prstGeom prst="rect">
            <a:avLst/>
          </a:prstGeom>
        </p:spPr>
      </p:pic>
      <p:pic>
        <p:nvPicPr>
          <p:cNvPr id="17" name="Picture 16" descr="A red and white play button&#10;&#10;Description automatically generated with low confidence">
            <a:extLst>
              <a:ext uri="{FF2B5EF4-FFF2-40B4-BE49-F238E27FC236}">
                <a16:creationId xmlns:a16="http://schemas.microsoft.com/office/drawing/2014/main" id="{B0EF4845-6670-9C3A-74D1-A142C198FBF9}"/>
              </a:ext>
            </a:extLst>
          </p:cNvPr>
          <p:cNvPicPr>
            <a:picLocks noChangeAspect="1"/>
          </p:cNvPicPr>
          <p:nvPr/>
        </p:nvPicPr>
        <p:blipFill>
          <a:blip r:embed="rId13"/>
          <a:stretch>
            <a:fillRect/>
          </a:stretch>
        </p:blipFill>
        <p:spPr>
          <a:xfrm>
            <a:off x="9195696" y="2842485"/>
            <a:ext cx="984194" cy="984194"/>
          </a:xfrm>
          <a:prstGeom prst="rect">
            <a:avLst/>
          </a:prstGeom>
        </p:spPr>
      </p:pic>
      <p:pic>
        <p:nvPicPr>
          <p:cNvPr id="19" name="Picture 18" descr="A black graduation cap on an orange background&#10;&#10;Description automatically generated with low confidence">
            <a:extLst>
              <a:ext uri="{FF2B5EF4-FFF2-40B4-BE49-F238E27FC236}">
                <a16:creationId xmlns:a16="http://schemas.microsoft.com/office/drawing/2014/main" id="{582D04F9-7450-1EDC-FE1F-BD0E2AC75215}"/>
              </a:ext>
            </a:extLst>
          </p:cNvPr>
          <p:cNvPicPr>
            <a:picLocks noChangeAspect="1"/>
          </p:cNvPicPr>
          <p:nvPr/>
        </p:nvPicPr>
        <p:blipFill>
          <a:blip r:embed="rId14"/>
          <a:stretch>
            <a:fillRect/>
          </a:stretch>
        </p:blipFill>
        <p:spPr>
          <a:xfrm>
            <a:off x="10508840" y="2921370"/>
            <a:ext cx="826424" cy="826424"/>
          </a:xfrm>
          <a:prstGeom prst="rect">
            <a:avLst/>
          </a:prstGeom>
        </p:spPr>
      </p:pic>
    </p:spTree>
    <p:extLst>
      <p:ext uri="{BB962C8B-B14F-4D97-AF65-F5344CB8AC3E}">
        <p14:creationId xmlns:p14="http://schemas.microsoft.com/office/powerpoint/2010/main" val="2761075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9" name="Title 1">
            <a:extLst>
              <a:ext uri="{FF2B5EF4-FFF2-40B4-BE49-F238E27FC236}">
                <a16:creationId xmlns:a16="http://schemas.microsoft.com/office/drawing/2014/main" id="{AB69F083-96AB-6444-DE36-C1D6A3E69665}"/>
              </a:ext>
            </a:extLst>
          </p:cNvPr>
          <p:cNvSpPr txBox="1">
            <a:spLocks/>
          </p:cNvSpPr>
          <p:nvPr/>
        </p:nvSpPr>
        <p:spPr>
          <a:xfrm>
            <a:off x="3313615" y="2799483"/>
            <a:ext cx="5564770" cy="1118000"/>
          </a:xfrm>
          <a:prstGeom prst="rect">
            <a:avLst/>
          </a:prstGeom>
        </p:spPr>
        <p:txBody>
          <a:bodyPr vert="horz" lIns="91440" tIns="45720" rIns="91440" bIns="45720" rtlCol="0" anchor="ctr"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36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Certificación </a:t>
            </a:r>
            <a:r>
              <a:rPr lang="es-CO" sz="3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y esquema de </a:t>
            </a:r>
            <a:r>
              <a:rPr lang="es-CO" sz="36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monetización</a:t>
            </a:r>
          </a:p>
        </p:txBody>
      </p:sp>
    </p:spTree>
    <p:extLst>
      <p:ext uri="{BB962C8B-B14F-4D97-AF65-F5344CB8AC3E}">
        <p14:creationId xmlns:p14="http://schemas.microsoft.com/office/powerpoint/2010/main" val="30985491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1F77-4EC6-8A06-C80C-CDC4C4F6F78A}"/>
              </a:ext>
            </a:extLst>
          </p:cNvPr>
          <p:cNvSpPr>
            <a:spLocks noGrp="1"/>
          </p:cNvSpPr>
          <p:nvPr>
            <p:ph type="title"/>
          </p:nvPr>
        </p:nvSpPr>
        <p:spPr>
          <a:xfrm>
            <a:off x="4687730" y="2277789"/>
            <a:ext cx="7085742" cy="2302420"/>
          </a:xfrm>
        </p:spPr>
        <p:txBody>
          <a:bodyPr anchor="t" anchorCtr="0">
            <a:noAutofit/>
          </a:bodyPr>
          <a:lstStyle/>
          <a:p>
            <a:pPr algn="ct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Certificación de curso </a:t>
            </a:r>
            <a:r>
              <a:rPr lang="es-CO" sz="32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con costo bajo demanda</a:t>
            </a: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 y con </a:t>
            </a:r>
            <a:r>
              <a:rPr lang="es-CO" sz="32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apoyo de instructor</a:t>
            </a: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a:t>
            </a:r>
            <a:b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b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Curso virtual de </a:t>
            </a:r>
            <a:r>
              <a:rPr lang="es-CO" sz="32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libre acceso</a:t>
            </a: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 sin costo y </a:t>
            </a:r>
            <a:r>
              <a:rPr lang="es-CO" sz="32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sin</a:t>
            </a: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 apoyo de </a:t>
            </a:r>
            <a:r>
              <a:rPr lang="es-CO" sz="32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instructor</a:t>
            </a: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a:t>
            </a:r>
            <a:endParaRPr lang="es-CO" sz="3200" dirty="0">
              <a:solidFill>
                <a:schemeClr val="bg1">
                  <a:lumMod val="25000"/>
                </a:schemeClr>
              </a:solidFill>
            </a:endParaRPr>
          </a:p>
        </p:txBody>
      </p:sp>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pic>
        <p:nvPicPr>
          <p:cNvPr id="6" name="Picture 5" descr="A red and white stamp with stars and a black background&#10;&#10;Description automatically generated with low confidence">
            <a:extLst>
              <a:ext uri="{FF2B5EF4-FFF2-40B4-BE49-F238E27FC236}">
                <a16:creationId xmlns:a16="http://schemas.microsoft.com/office/drawing/2014/main" id="{B10BBF55-CB12-323B-2F0B-304B2519DA56}"/>
              </a:ext>
            </a:extLst>
          </p:cNvPr>
          <p:cNvPicPr>
            <a:picLocks noChangeAspect="1"/>
          </p:cNvPicPr>
          <p:nvPr/>
        </p:nvPicPr>
        <p:blipFill>
          <a:blip r:embed="rId7"/>
          <a:stretch>
            <a:fillRect/>
          </a:stretch>
        </p:blipFill>
        <p:spPr>
          <a:xfrm>
            <a:off x="386558" y="1906655"/>
            <a:ext cx="4065071" cy="3044689"/>
          </a:xfrm>
          <a:prstGeom prst="rect">
            <a:avLst/>
          </a:prstGeom>
        </p:spPr>
      </p:pic>
    </p:spTree>
    <p:extLst>
      <p:ext uri="{BB962C8B-B14F-4D97-AF65-F5344CB8AC3E}">
        <p14:creationId xmlns:p14="http://schemas.microsoft.com/office/powerpoint/2010/main" val="1838352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9" name="Title 1">
            <a:extLst>
              <a:ext uri="{FF2B5EF4-FFF2-40B4-BE49-F238E27FC236}">
                <a16:creationId xmlns:a16="http://schemas.microsoft.com/office/drawing/2014/main" id="{AB69F083-96AB-6444-DE36-C1D6A3E69665}"/>
              </a:ext>
            </a:extLst>
          </p:cNvPr>
          <p:cNvSpPr txBox="1">
            <a:spLocks/>
          </p:cNvSpPr>
          <p:nvPr/>
        </p:nvSpPr>
        <p:spPr>
          <a:xfrm>
            <a:off x="3313615" y="2799483"/>
            <a:ext cx="5564770" cy="1118000"/>
          </a:xfrm>
          <a:prstGeom prst="rect">
            <a:avLst/>
          </a:prstGeom>
        </p:spPr>
        <p:txBody>
          <a:bodyPr vert="horz" lIns="91440" tIns="45720" rIns="91440" bIns="45720" rtlCol="0" anchor="ctr"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36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Cursos disponibles</a:t>
            </a:r>
          </a:p>
        </p:txBody>
      </p:sp>
    </p:spTree>
    <p:extLst>
      <p:ext uri="{BB962C8B-B14F-4D97-AF65-F5344CB8AC3E}">
        <p14:creationId xmlns:p14="http://schemas.microsoft.com/office/powerpoint/2010/main" val="13672140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pic>
        <p:nvPicPr>
          <p:cNvPr id="5" name="Picture 4">
            <a:hlinkClick r:id="rId7"/>
            <a:extLst>
              <a:ext uri="{FF2B5EF4-FFF2-40B4-BE49-F238E27FC236}">
                <a16:creationId xmlns:a16="http://schemas.microsoft.com/office/drawing/2014/main" id="{E2E93685-D327-B95D-4B43-2BAD6E5D2C15}"/>
              </a:ext>
            </a:extLst>
          </p:cNvPr>
          <p:cNvPicPr>
            <a:picLocks noChangeAspect="1"/>
          </p:cNvPicPr>
          <p:nvPr/>
        </p:nvPicPr>
        <p:blipFill>
          <a:blip r:embed="rId8"/>
          <a:stretch>
            <a:fillRect/>
          </a:stretch>
        </p:blipFill>
        <p:spPr>
          <a:xfrm>
            <a:off x="1616303" y="758912"/>
            <a:ext cx="8959393" cy="5812184"/>
          </a:xfrm>
          <a:prstGeom prst="rect">
            <a:avLst/>
          </a:prstGeom>
        </p:spPr>
      </p:pic>
      <p:sp>
        <p:nvSpPr>
          <p:cNvPr id="6" name="Title 1">
            <a:hlinkClick r:id="rId7"/>
            <a:extLst>
              <a:ext uri="{FF2B5EF4-FFF2-40B4-BE49-F238E27FC236}">
                <a16:creationId xmlns:a16="http://schemas.microsoft.com/office/drawing/2014/main" id="{85161CAD-90BF-C2DC-8FBD-427E6BCB62DB}"/>
              </a:ext>
            </a:extLst>
          </p:cNvPr>
          <p:cNvSpPr txBox="1">
            <a:spLocks/>
          </p:cNvSpPr>
          <p:nvPr/>
        </p:nvSpPr>
        <p:spPr>
          <a:xfrm>
            <a:off x="2699816" y="192505"/>
            <a:ext cx="6795436" cy="476407"/>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https://github.com/uescuelaing</a:t>
            </a:r>
            <a:endParaRPr lang="es-CO" sz="2400" dirty="0">
              <a:solidFill>
                <a:schemeClr val="bg1">
                  <a:lumMod val="25000"/>
                </a:schemeClr>
              </a:solidFill>
            </a:endParaRPr>
          </a:p>
        </p:txBody>
      </p:sp>
    </p:spTree>
    <p:extLst>
      <p:ext uri="{BB962C8B-B14F-4D97-AF65-F5344CB8AC3E}">
        <p14:creationId xmlns:p14="http://schemas.microsoft.com/office/powerpoint/2010/main" val="3309518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6" name="Title 1">
            <a:hlinkClick r:id="rId7"/>
            <a:extLst>
              <a:ext uri="{FF2B5EF4-FFF2-40B4-BE49-F238E27FC236}">
                <a16:creationId xmlns:a16="http://schemas.microsoft.com/office/drawing/2014/main" id="{85161CAD-90BF-C2DC-8FBD-427E6BCB62DB}"/>
              </a:ext>
            </a:extLst>
          </p:cNvPr>
          <p:cNvSpPr txBox="1">
            <a:spLocks/>
          </p:cNvSpPr>
          <p:nvPr/>
        </p:nvSpPr>
        <p:spPr>
          <a:xfrm>
            <a:off x="1799924" y="192505"/>
            <a:ext cx="8656041" cy="476407"/>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https://www.youtube.com/@CursosVirtualesEscuela/playlists</a:t>
            </a:r>
            <a:endParaRPr lang="es-CO" sz="2400" dirty="0">
              <a:solidFill>
                <a:schemeClr val="bg1">
                  <a:lumMod val="25000"/>
                </a:schemeClr>
              </a:solidFill>
            </a:endParaRPr>
          </a:p>
        </p:txBody>
      </p:sp>
      <p:pic>
        <p:nvPicPr>
          <p:cNvPr id="7" name="Picture 6">
            <a:hlinkClick r:id="rId7"/>
            <a:extLst>
              <a:ext uri="{FF2B5EF4-FFF2-40B4-BE49-F238E27FC236}">
                <a16:creationId xmlns:a16="http://schemas.microsoft.com/office/drawing/2014/main" id="{F96A508F-6381-D34F-8137-93E61A8A440B}"/>
              </a:ext>
            </a:extLst>
          </p:cNvPr>
          <p:cNvPicPr>
            <a:picLocks noChangeAspect="1"/>
          </p:cNvPicPr>
          <p:nvPr/>
        </p:nvPicPr>
        <p:blipFill>
          <a:blip r:embed="rId8"/>
          <a:stretch>
            <a:fillRect/>
          </a:stretch>
        </p:blipFill>
        <p:spPr>
          <a:xfrm>
            <a:off x="1803359" y="758912"/>
            <a:ext cx="8585282" cy="5901192"/>
          </a:xfrm>
          <a:prstGeom prst="rect">
            <a:avLst/>
          </a:prstGeom>
        </p:spPr>
      </p:pic>
    </p:spTree>
    <p:extLst>
      <p:ext uri="{BB962C8B-B14F-4D97-AF65-F5344CB8AC3E}">
        <p14:creationId xmlns:p14="http://schemas.microsoft.com/office/powerpoint/2010/main" val="14889338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6" name="Title 1">
            <a:hlinkClick r:id="rId7"/>
            <a:extLst>
              <a:ext uri="{FF2B5EF4-FFF2-40B4-BE49-F238E27FC236}">
                <a16:creationId xmlns:a16="http://schemas.microsoft.com/office/drawing/2014/main" id="{85161CAD-90BF-C2DC-8FBD-427E6BCB62DB}"/>
              </a:ext>
            </a:extLst>
          </p:cNvPr>
          <p:cNvSpPr txBox="1">
            <a:spLocks/>
          </p:cNvSpPr>
          <p:nvPr/>
        </p:nvSpPr>
        <p:spPr>
          <a:xfrm>
            <a:off x="1799924" y="192505"/>
            <a:ext cx="8656041" cy="476407"/>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2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Promoción oficial en </a:t>
            </a:r>
            <a:r>
              <a:rPr lang="es-CO" sz="24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www.escuelaing.edu.co</a:t>
            </a:r>
            <a:endParaRPr lang="es-CO" sz="2400" b="1" dirty="0">
              <a:solidFill>
                <a:schemeClr val="bg1">
                  <a:lumMod val="25000"/>
                </a:schemeClr>
              </a:solidFill>
            </a:endParaRPr>
          </a:p>
        </p:txBody>
      </p:sp>
      <p:pic>
        <p:nvPicPr>
          <p:cNvPr id="5" name="Picture 4">
            <a:hlinkClick r:id="rId8"/>
            <a:extLst>
              <a:ext uri="{FF2B5EF4-FFF2-40B4-BE49-F238E27FC236}">
                <a16:creationId xmlns:a16="http://schemas.microsoft.com/office/drawing/2014/main" id="{756CCB84-C5F7-BED4-EAFC-C60CE3E0803D}"/>
              </a:ext>
            </a:extLst>
          </p:cNvPr>
          <p:cNvPicPr>
            <a:picLocks noChangeAspect="1"/>
          </p:cNvPicPr>
          <p:nvPr/>
        </p:nvPicPr>
        <p:blipFill>
          <a:blip r:embed="rId9"/>
          <a:stretch>
            <a:fillRect/>
          </a:stretch>
        </p:blipFill>
        <p:spPr>
          <a:xfrm>
            <a:off x="79515" y="742435"/>
            <a:ext cx="5400000" cy="3982920"/>
          </a:xfrm>
          <a:prstGeom prst="rect">
            <a:avLst/>
          </a:prstGeom>
        </p:spPr>
      </p:pic>
      <p:pic>
        <p:nvPicPr>
          <p:cNvPr id="9" name="Picture 8">
            <a:hlinkClick r:id="rId10"/>
            <a:extLst>
              <a:ext uri="{FF2B5EF4-FFF2-40B4-BE49-F238E27FC236}">
                <a16:creationId xmlns:a16="http://schemas.microsoft.com/office/drawing/2014/main" id="{453FC77C-C696-7475-3887-FE895418C977}"/>
              </a:ext>
            </a:extLst>
          </p:cNvPr>
          <p:cNvPicPr>
            <a:picLocks noChangeAspect="1"/>
          </p:cNvPicPr>
          <p:nvPr/>
        </p:nvPicPr>
        <p:blipFill>
          <a:blip r:embed="rId11"/>
          <a:stretch>
            <a:fillRect/>
          </a:stretch>
        </p:blipFill>
        <p:spPr>
          <a:xfrm>
            <a:off x="3396000" y="1858301"/>
            <a:ext cx="5400000" cy="3982919"/>
          </a:xfrm>
          <a:prstGeom prst="rect">
            <a:avLst/>
          </a:prstGeom>
        </p:spPr>
      </p:pic>
      <p:pic>
        <p:nvPicPr>
          <p:cNvPr id="11" name="Picture 10">
            <a:hlinkClick r:id="rId12"/>
            <a:extLst>
              <a:ext uri="{FF2B5EF4-FFF2-40B4-BE49-F238E27FC236}">
                <a16:creationId xmlns:a16="http://schemas.microsoft.com/office/drawing/2014/main" id="{DCE54A99-285B-F48F-F12E-DF6ED738BA84}"/>
              </a:ext>
            </a:extLst>
          </p:cNvPr>
          <p:cNvPicPr>
            <a:picLocks noChangeAspect="1"/>
          </p:cNvPicPr>
          <p:nvPr/>
        </p:nvPicPr>
        <p:blipFill>
          <a:blip r:embed="rId13"/>
          <a:stretch>
            <a:fillRect/>
          </a:stretch>
        </p:blipFill>
        <p:spPr>
          <a:xfrm>
            <a:off x="6728374" y="2819693"/>
            <a:ext cx="5400000" cy="3982919"/>
          </a:xfrm>
          <a:prstGeom prst="rect">
            <a:avLst/>
          </a:prstGeom>
        </p:spPr>
      </p:pic>
    </p:spTree>
    <p:extLst>
      <p:ext uri="{BB962C8B-B14F-4D97-AF65-F5344CB8AC3E}">
        <p14:creationId xmlns:p14="http://schemas.microsoft.com/office/powerpoint/2010/main" val="8438144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293DDAA-B5E7-2D95-74A3-91A199E94E6C}"/>
              </a:ext>
            </a:extLst>
          </p:cNvPr>
          <p:cNvSpPr txBox="1">
            <a:spLocks/>
          </p:cNvSpPr>
          <p:nvPr/>
        </p:nvSpPr>
        <p:spPr>
          <a:xfrm>
            <a:off x="0" y="2876550"/>
            <a:ext cx="12192000" cy="1866900"/>
          </a:xfrm>
          <a:prstGeom prst="rect">
            <a:avLst/>
          </a:prstGeom>
        </p:spPr>
        <p:txBody>
          <a:bodyPr vert="horz" lIns="91440" tIns="45720" rIns="91440" bIns="45720" rtlCol="0" anchor="ctr"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36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Gracias </a:t>
            </a:r>
            <a:r>
              <a:rPr lang="es-CO" sz="3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por su atención</a:t>
            </a:r>
          </a:p>
        </p:txBody>
      </p:sp>
      <p:pic>
        <p:nvPicPr>
          <p:cNvPr id="4" name="Graphic 3" descr="3d Glasses outline">
            <a:extLst>
              <a:ext uri="{FF2B5EF4-FFF2-40B4-BE49-F238E27FC236}">
                <a16:creationId xmlns:a16="http://schemas.microsoft.com/office/drawing/2014/main" id="{602E22E6-15C6-A382-F310-C10C68E14B9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76000" y="1989000"/>
            <a:ext cx="1440000" cy="1440000"/>
          </a:xfrm>
          <a:prstGeom prst="rect">
            <a:avLst/>
          </a:prstGeom>
        </p:spPr>
      </p:pic>
      <p:sp>
        <p:nvSpPr>
          <p:cNvPr id="2" name="TextBox 1">
            <a:extLst>
              <a:ext uri="{FF2B5EF4-FFF2-40B4-BE49-F238E27FC236}">
                <a16:creationId xmlns:a16="http://schemas.microsoft.com/office/drawing/2014/main" id="{611A30F8-9858-13DC-82BB-8FD3028B9809}"/>
              </a:ext>
            </a:extLst>
          </p:cNvPr>
          <p:cNvSpPr txBox="1"/>
          <p:nvPr/>
        </p:nvSpPr>
        <p:spPr>
          <a:xfrm>
            <a:off x="0" y="6550223"/>
            <a:ext cx="6096000" cy="307777"/>
          </a:xfrm>
          <a:prstGeom prst="rect">
            <a:avLst/>
          </a:prstGeom>
          <a:noFill/>
        </p:spPr>
        <p:txBody>
          <a:bodyPr wrap="square" rtlCol="0">
            <a:spAutoFit/>
          </a:bodyPr>
          <a:lstStyle/>
          <a:p>
            <a:r>
              <a:rPr lang="en-US" sz="1400" dirty="0">
                <a:solidFill>
                  <a:schemeClr val="bg1">
                    <a:lumMod val="25000"/>
                  </a:schemeClr>
                </a:solidFill>
                <a:latin typeface="+mj-lt"/>
              </a:rPr>
              <a:t>v</a:t>
            </a:r>
            <a:r>
              <a:rPr lang="es-CO" sz="1400">
                <a:solidFill>
                  <a:schemeClr val="bg1">
                    <a:lumMod val="25000"/>
                  </a:schemeClr>
                </a:solidFill>
                <a:latin typeface="+mj-lt"/>
              </a:rPr>
              <a:t>.20230704</a:t>
            </a:r>
            <a:endParaRPr lang="es-CO" sz="1400" dirty="0">
              <a:solidFill>
                <a:schemeClr val="bg1">
                  <a:lumMod val="25000"/>
                </a:schemeClr>
              </a:solidFill>
              <a:latin typeface="+mj-lt"/>
            </a:endParaRPr>
          </a:p>
        </p:txBody>
      </p:sp>
      <p:pic>
        <p:nvPicPr>
          <p:cNvPr id="5" name="Graphic 4">
            <a:extLst>
              <a:ext uri="{FF2B5EF4-FFF2-40B4-BE49-F238E27FC236}">
                <a16:creationId xmlns:a16="http://schemas.microsoft.com/office/drawing/2014/main" id="{D499E934-7614-FE30-5FF2-0DF71FE16C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0767314" y="38912"/>
            <a:ext cx="1385774" cy="720000"/>
          </a:xfrm>
          <a:prstGeom prst="rect">
            <a:avLst/>
          </a:prstGeom>
        </p:spPr>
      </p:pic>
      <p:pic>
        <p:nvPicPr>
          <p:cNvPr id="6" name="Graphic 5">
            <a:extLst>
              <a:ext uri="{FF2B5EF4-FFF2-40B4-BE49-F238E27FC236}">
                <a16:creationId xmlns:a16="http://schemas.microsoft.com/office/drawing/2014/main" id="{B5F4D598-93E5-7962-A3A2-3D7C8E8DDEE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8912" y="38912"/>
            <a:ext cx="1311312" cy="630000"/>
          </a:xfrm>
          <a:prstGeom prst="rect">
            <a:avLst/>
          </a:prstGeom>
        </p:spPr>
      </p:pic>
    </p:spTree>
    <p:extLst>
      <p:ext uri="{BB962C8B-B14F-4D97-AF65-F5344CB8AC3E}">
        <p14:creationId xmlns:p14="http://schemas.microsoft.com/office/powerpoint/2010/main" val="3010664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1F77-4EC6-8A06-C80C-CDC4C4F6F78A}"/>
              </a:ext>
            </a:extLst>
          </p:cNvPr>
          <p:cNvSpPr>
            <a:spLocks noGrp="1"/>
          </p:cNvSpPr>
          <p:nvPr>
            <p:ph type="title"/>
          </p:nvPr>
        </p:nvSpPr>
        <p:spPr>
          <a:xfrm>
            <a:off x="3197140" y="2404439"/>
            <a:ext cx="5797719" cy="2049121"/>
          </a:xfrm>
        </p:spPr>
        <p:txBody>
          <a:bodyPr anchor="t" anchorCtr="0">
            <a:normAutofit/>
          </a:bodyPr>
          <a:lstStyle/>
          <a:p>
            <a:pPr algn="ctr"/>
            <a:r>
              <a:rPr lang="es-CO" sz="36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Visión</a:t>
            </a: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Generar contenidos educativos virtuales de alta calida</a:t>
            </a:r>
            <a:r>
              <a:rPr lang="es-CO" sz="32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d.</a:t>
            </a:r>
            <a:endParaRPr lang="es-CO" sz="3600" dirty="0">
              <a:solidFill>
                <a:schemeClr val="bg1">
                  <a:lumMod val="25000"/>
                </a:schemeClr>
              </a:solidFill>
            </a:endParaRPr>
          </a:p>
        </p:txBody>
      </p:sp>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Tree>
    <p:extLst>
      <p:ext uri="{BB962C8B-B14F-4D97-AF65-F5344CB8AC3E}">
        <p14:creationId xmlns:p14="http://schemas.microsoft.com/office/powerpoint/2010/main" val="526481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1F77-4EC6-8A06-C80C-CDC4C4F6F78A}"/>
              </a:ext>
            </a:extLst>
          </p:cNvPr>
          <p:cNvSpPr>
            <a:spLocks noGrp="1"/>
          </p:cNvSpPr>
          <p:nvPr>
            <p:ph type="title"/>
          </p:nvPr>
        </p:nvSpPr>
        <p:spPr>
          <a:xfrm>
            <a:off x="1551759" y="3084704"/>
            <a:ext cx="9088482" cy="688592"/>
          </a:xfrm>
        </p:spPr>
        <p:txBody>
          <a:bodyPr anchor="t" anchorCtr="0">
            <a:normAutofit/>
          </a:bodyPr>
          <a:lstStyle/>
          <a:p>
            <a:pPr algn="ctr"/>
            <a:r>
              <a:rPr lang="es-CO" sz="36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Educación en línea </a:t>
            </a:r>
            <a: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vs. </a:t>
            </a:r>
            <a:r>
              <a:rPr lang="es-CO" sz="36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Educación virtual</a:t>
            </a:r>
            <a:endParaRPr lang="es-CO" sz="3200" dirty="0">
              <a:solidFill>
                <a:schemeClr val="bg1">
                  <a:lumMod val="25000"/>
                </a:schemeClr>
              </a:solidFill>
            </a:endParaRPr>
          </a:p>
        </p:txBody>
      </p:sp>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Tree>
    <p:extLst>
      <p:ext uri="{BB962C8B-B14F-4D97-AF65-F5344CB8AC3E}">
        <p14:creationId xmlns:p14="http://schemas.microsoft.com/office/powerpoint/2010/main" val="4110699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1F77-4EC6-8A06-C80C-CDC4C4F6F78A}"/>
              </a:ext>
            </a:extLst>
          </p:cNvPr>
          <p:cNvSpPr>
            <a:spLocks noGrp="1"/>
          </p:cNvSpPr>
          <p:nvPr>
            <p:ph type="title"/>
          </p:nvPr>
        </p:nvSpPr>
        <p:spPr>
          <a:xfrm>
            <a:off x="1551759" y="1934291"/>
            <a:ext cx="9088482" cy="2989417"/>
          </a:xfrm>
        </p:spPr>
        <p:txBody>
          <a:bodyPr anchor="t" anchorCtr="0">
            <a:normAutofit/>
          </a:bodyPr>
          <a:lstStyle/>
          <a:p>
            <a:pPr algn="ctr"/>
            <a:r>
              <a:rPr lang="es-CO" sz="36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Educación en línea</a:t>
            </a:r>
            <a:br>
              <a:rPr lang="es-CO" sz="40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Es aquella en donde los profesores y estudiantes participan e interactúan </a:t>
            </a:r>
            <a:r>
              <a:rPr lang="es-CO" sz="32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sincrónicamente</a:t>
            </a:r>
            <a:r>
              <a:rPr lang="es-CO" sz="32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 en Internet. Es decir, estos deben coincidir en sus horarios para la sesión.</a:t>
            </a:r>
            <a:endParaRPr lang="es-CO" sz="3200" dirty="0">
              <a:solidFill>
                <a:schemeClr val="bg1">
                  <a:lumMod val="25000"/>
                </a:schemeClr>
              </a:solidFill>
            </a:endParaRPr>
          </a:p>
        </p:txBody>
      </p:sp>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5" name="Title 1">
            <a:hlinkClick r:id="rId7"/>
            <a:extLst>
              <a:ext uri="{FF2B5EF4-FFF2-40B4-BE49-F238E27FC236}">
                <a16:creationId xmlns:a16="http://schemas.microsoft.com/office/drawing/2014/main" id="{89788270-BED3-7E87-30AF-1445FC0E6BB6}"/>
              </a:ext>
            </a:extLst>
          </p:cNvPr>
          <p:cNvSpPr txBox="1">
            <a:spLocks/>
          </p:cNvSpPr>
          <p:nvPr/>
        </p:nvSpPr>
        <p:spPr>
          <a:xfrm>
            <a:off x="0" y="6507804"/>
            <a:ext cx="12192000" cy="350196"/>
          </a:xfrm>
          <a:prstGeom prst="rect">
            <a:avLst/>
          </a:prstGeom>
        </p:spPr>
        <p:txBody>
          <a:bodyPr vert="horz" lIns="91440" tIns="45720" rIns="91440" bIns="45720" rtlCol="0" anchor="t" anchorCtr="0">
            <a:norm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r"/>
            <a:r>
              <a:rPr lang="es-CO" sz="1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https://observatorio.tec.mx/edu-news/diferencias-educacion-online-virtual-a-distancia-remota/</a:t>
            </a:r>
            <a:endParaRPr lang="es-CO" sz="1400" b="1" dirty="0">
              <a:solidFill>
                <a:schemeClr val="bg1">
                  <a:lumMod val="25000"/>
                </a:schemeClr>
              </a:solidFill>
            </a:endParaRPr>
          </a:p>
        </p:txBody>
      </p:sp>
    </p:spTree>
    <p:extLst>
      <p:ext uri="{BB962C8B-B14F-4D97-AF65-F5344CB8AC3E}">
        <p14:creationId xmlns:p14="http://schemas.microsoft.com/office/powerpoint/2010/main" val="34906910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1F77-4EC6-8A06-C80C-CDC4C4F6F78A}"/>
              </a:ext>
            </a:extLst>
          </p:cNvPr>
          <p:cNvSpPr>
            <a:spLocks noGrp="1"/>
          </p:cNvSpPr>
          <p:nvPr>
            <p:ph type="title"/>
          </p:nvPr>
        </p:nvSpPr>
        <p:spPr>
          <a:xfrm>
            <a:off x="755909" y="1764412"/>
            <a:ext cx="10680182" cy="3329175"/>
          </a:xfrm>
        </p:spPr>
        <p:txBody>
          <a:bodyPr anchor="t" anchorCtr="0">
            <a:normAutofit fontScale="90000"/>
          </a:bodyPr>
          <a:lstStyle/>
          <a:p>
            <a:pPr algn="ctr"/>
            <a:r>
              <a:rPr lang="es-CO" sz="40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Educación virtual</a:t>
            </a: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3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F</a:t>
            </a:r>
            <a: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unciona de manera </a:t>
            </a:r>
            <a:r>
              <a:rPr lang="es-CO" sz="36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asincrónica</a:t>
            </a:r>
            <a: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 es decir, que los profesores no tienen que coincidir en horarios con los alumnos para las sesiones. Los materiales del curso son distribuidos por Internet a través de una plataforma tecnológica para que los alumnos puedan consumirlos.</a:t>
            </a:r>
            <a:endParaRPr lang="es-CO" sz="3600" dirty="0">
              <a:solidFill>
                <a:schemeClr val="bg1">
                  <a:lumMod val="25000"/>
                </a:schemeClr>
              </a:solidFill>
            </a:endParaRPr>
          </a:p>
        </p:txBody>
      </p:sp>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6" name="Title 1">
            <a:hlinkClick r:id="rId7"/>
            <a:extLst>
              <a:ext uri="{FF2B5EF4-FFF2-40B4-BE49-F238E27FC236}">
                <a16:creationId xmlns:a16="http://schemas.microsoft.com/office/drawing/2014/main" id="{F2AAD2B1-1361-DCB8-A07E-2951161230A2}"/>
              </a:ext>
            </a:extLst>
          </p:cNvPr>
          <p:cNvSpPr txBox="1">
            <a:spLocks/>
          </p:cNvSpPr>
          <p:nvPr/>
        </p:nvSpPr>
        <p:spPr>
          <a:xfrm>
            <a:off x="0" y="6507804"/>
            <a:ext cx="12192000" cy="350196"/>
          </a:xfrm>
          <a:prstGeom prst="rect">
            <a:avLst/>
          </a:prstGeom>
        </p:spPr>
        <p:txBody>
          <a:bodyPr vert="horz" lIns="91440" tIns="45720" rIns="91440" bIns="45720" rtlCol="0" anchor="t" anchorCtr="0">
            <a:norm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r"/>
            <a:r>
              <a:rPr lang="es-CO" sz="14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https://observatorio.tec.mx/edu-news/diferencias-educacion-online-virtual-a-distancia-remota/</a:t>
            </a:r>
            <a:endParaRPr lang="es-CO" sz="1400" b="1" dirty="0">
              <a:solidFill>
                <a:schemeClr val="bg1">
                  <a:lumMod val="25000"/>
                </a:schemeClr>
              </a:solidFill>
            </a:endParaRPr>
          </a:p>
        </p:txBody>
      </p:sp>
    </p:spTree>
    <p:extLst>
      <p:ext uri="{BB962C8B-B14F-4D97-AF65-F5344CB8AC3E}">
        <p14:creationId xmlns:p14="http://schemas.microsoft.com/office/powerpoint/2010/main" val="4059237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1F77-4EC6-8A06-C80C-CDC4C4F6F78A}"/>
              </a:ext>
            </a:extLst>
          </p:cNvPr>
          <p:cNvSpPr>
            <a:spLocks noGrp="1"/>
          </p:cNvSpPr>
          <p:nvPr>
            <p:ph type="title"/>
          </p:nvPr>
        </p:nvSpPr>
        <p:spPr>
          <a:xfrm>
            <a:off x="1111247" y="3068999"/>
            <a:ext cx="9969505" cy="720001"/>
          </a:xfrm>
        </p:spPr>
        <p:txBody>
          <a:bodyPr anchor="t" anchorCtr="0">
            <a:normAutofit/>
          </a:bodyPr>
          <a:lstStyle/>
          <a:p>
            <a:pPr algn="ctr"/>
            <a:r>
              <a:rPr lang="es-CO" sz="36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Proceso creativo</a:t>
            </a:r>
            <a:endParaRPr lang="es-CO" sz="3600" dirty="0">
              <a:solidFill>
                <a:schemeClr val="bg1">
                  <a:lumMod val="25000"/>
                </a:schemeClr>
              </a:solidFill>
            </a:endParaRPr>
          </a:p>
        </p:txBody>
      </p:sp>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Tree>
    <p:extLst>
      <p:ext uri="{BB962C8B-B14F-4D97-AF65-F5344CB8AC3E}">
        <p14:creationId xmlns:p14="http://schemas.microsoft.com/office/powerpoint/2010/main" val="3835967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1F77-4EC6-8A06-C80C-CDC4C4F6F78A}"/>
              </a:ext>
            </a:extLst>
          </p:cNvPr>
          <p:cNvSpPr>
            <a:spLocks noGrp="1"/>
          </p:cNvSpPr>
          <p:nvPr>
            <p:ph type="title"/>
          </p:nvPr>
        </p:nvSpPr>
        <p:spPr>
          <a:xfrm>
            <a:off x="1111247" y="1434701"/>
            <a:ext cx="9969505" cy="4221684"/>
          </a:xfrm>
        </p:spPr>
        <p:txBody>
          <a:bodyPr anchor="t" anchorCtr="0">
            <a:normAutofit fontScale="90000"/>
          </a:bodyPr>
          <a:lstStyle/>
          <a:p>
            <a:r>
              <a:rPr lang="es-CO" sz="40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Proceso creativo</a:t>
            </a: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1. Propuesta de curso virtual y aprobación del director</a:t>
            </a: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2. Creación de guías de clase</a:t>
            </a: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b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br>
            <a:r>
              <a:rPr lang="es-CO" sz="36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3. </a:t>
            </a:r>
            <a:r>
              <a:rPr lang="es-CO" sz="3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Guion y creación de videos de apoyo</a:t>
            </a:r>
            <a:br>
              <a:rPr lang="es-CO" sz="3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br>
              <a:rPr lang="es-CO" sz="3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r>
              <a:rPr lang="es-CO" sz="3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4. Publicación y promoción del curso</a:t>
            </a:r>
            <a:br>
              <a:rPr lang="es-CO" sz="3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br>
            <a:endParaRPr lang="es-CO" sz="3600" dirty="0">
              <a:solidFill>
                <a:schemeClr val="bg1">
                  <a:lumMod val="25000"/>
                </a:schemeClr>
              </a:solidFill>
            </a:endParaRPr>
          </a:p>
        </p:txBody>
      </p:sp>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Tree>
    <p:extLst>
      <p:ext uri="{BB962C8B-B14F-4D97-AF65-F5344CB8AC3E}">
        <p14:creationId xmlns:p14="http://schemas.microsoft.com/office/powerpoint/2010/main" val="772476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sp>
        <p:nvSpPr>
          <p:cNvPr id="9" name="Title 1">
            <a:extLst>
              <a:ext uri="{FF2B5EF4-FFF2-40B4-BE49-F238E27FC236}">
                <a16:creationId xmlns:a16="http://schemas.microsoft.com/office/drawing/2014/main" id="{AB69F083-96AB-6444-DE36-C1D6A3E69665}"/>
              </a:ext>
            </a:extLst>
          </p:cNvPr>
          <p:cNvSpPr txBox="1">
            <a:spLocks/>
          </p:cNvSpPr>
          <p:nvPr/>
        </p:nvSpPr>
        <p:spPr>
          <a:xfrm>
            <a:off x="2347196" y="3107491"/>
            <a:ext cx="7497608" cy="643017"/>
          </a:xfrm>
          <a:prstGeom prst="rect">
            <a:avLst/>
          </a:prstGeom>
        </p:spPr>
        <p:txBody>
          <a:bodyPr vert="horz" lIns="91440" tIns="45720" rIns="91440" bIns="45720" rtlCol="0" anchor="ctr" anchorCtr="0">
            <a:norm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36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Plataforma </a:t>
            </a:r>
            <a:r>
              <a:rPr lang="es-CO" sz="36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y </a:t>
            </a:r>
            <a:r>
              <a:rPr lang="es-CO" sz="36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recursos </a:t>
            </a:r>
          </a:p>
        </p:txBody>
      </p:sp>
    </p:spTree>
    <p:extLst>
      <p:ext uri="{BB962C8B-B14F-4D97-AF65-F5344CB8AC3E}">
        <p14:creationId xmlns:p14="http://schemas.microsoft.com/office/powerpoint/2010/main" val="976267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F1F77-4EC6-8A06-C80C-CDC4C4F6F78A}"/>
              </a:ext>
            </a:extLst>
          </p:cNvPr>
          <p:cNvSpPr>
            <a:spLocks noGrp="1"/>
          </p:cNvSpPr>
          <p:nvPr>
            <p:ph type="title"/>
          </p:nvPr>
        </p:nvSpPr>
        <p:spPr>
          <a:xfrm>
            <a:off x="6402421" y="3740851"/>
            <a:ext cx="5275062" cy="1578128"/>
          </a:xfrm>
        </p:spPr>
        <p:txBody>
          <a:bodyPr anchor="t" anchorCtr="0">
            <a:noAutofit/>
          </a:bodyPr>
          <a:lstStyle/>
          <a:p>
            <a:pPr algn="ctr"/>
            <a:r>
              <a:rPr lang="es-CO" sz="2800"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Producción audiovisual de cursos virtuales realizada con el apoyo del </a:t>
            </a:r>
            <a:r>
              <a:rPr lang="es-CO" sz="2800" b="1" dirty="0">
                <a:solidFill>
                  <a:schemeClr val="bg1">
                    <a:lumMod val="25000"/>
                  </a:schemeClr>
                </a:solidFill>
                <a:effectLst/>
                <a:latin typeface="Segoe UI" panose="020B0502040204020203" pitchFamily="34" charset="0"/>
                <a:ea typeface="Segoe UI Black" panose="020B0A02040204020203" pitchFamily="34" charset="0"/>
                <a:cs typeface="Segoe UI" panose="020B0502040204020203" pitchFamily="34" charset="0"/>
              </a:rPr>
              <a:t>Laboratorio Universitario Audiovisual</a:t>
            </a:r>
            <a:endParaRPr lang="es-CO" sz="2800" dirty="0">
              <a:solidFill>
                <a:schemeClr val="bg1">
                  <a:lumMod val="25000"/>
                </a:schemeClr>
              </a:solidFill>
            </a:endParaRPr>
          </a:p>
        </p:txBody>
      </p:sp>
      <p:pic>
        <p:nvPicPr>
          <p:cNvPr id="3" name="Graphic 2">
            <a:extLst>
              <a:ext uri="{FF2B5EF4-FFF2-40B4-BE49-F238E27FC236}">
                <a16:creationId xmlns:a16="http://schemas.microsoft.com/office/drawing/2014/main" id="{80C42BAF-3D56-FEB4-C3B2-A53386035C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7314" y="38912"/>
            <a:ext cx="1385774" cy="720000"/>
          </a:xfrm>
          <a:prstGeom prst="rect">
            <a:avLst/>
          </a:prstGeom>
        </p:spPr>
      </p:pic>
      <p:pic>
        <p:nvPicPr>
          <p:cNvPr id="4" name="Graphic 3">
            <a:extLst>
              <a:ext uri="{FF2B5EF4-FFF2-40B4-BE49-F238E27FC236}">
                <a16:creationId xmlns:a16="http://schemas.microsoft.com/office/drawing/2014/main" id="{CB33220B-E1E6-FCB2-010E-3EF50415409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8912" y="38912"/>
            <a:ext cx="1311312" cy="630000"/>
          </a:xfrm>
          <a:prstGeom prst="rect">
            <a:avLst/>
          </a:prstGeom>
        </p:spPr>
      </p:pic>
      <p:pic>
        <p:nvPicPr>
          <p:cNvPr id="8" name="Graphic 7">
            <a:extLst>
              <a:ext uri="{FF2B5EF4-FFF2-40B4-BE49-F238E27FC236}">
                <a16:creationId xmlns:a16="http://schemas.microsoft.com/office/drawing/2014/main" id="{7D44CC61-8A3C-0B27-B35E-659248875A05}"/>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956881" y="1518832"/>
            <a:ext cx="2286000" cy="2286000"/>
          </a:xfrm>
          <a:prstGeom prst="rect">
            <a:avLst/>
          </a:prstGeom>
        </p:spPr>
      </p:pic>
      <p:sp>
        <p:nvSpPr>
          <p:cNvPr id="10" name="Title 1">
            <a:extLst>
              <a:ext uri="{FF2B5EF4-FFF2-40B4-BE49-F238E27FC236}">
                <a16:creationId xmlns:a16="http://schemas.microsoft.com/office/drawing/2014/main" id="{6A57B357-DCE6-999B-D379-EF2F93B44443}"/>
              </a:ext>
            </a:extLst>
          </p:cNvPr>
          <p:cNvSpPr txBox="1">
            <a:spLocks/>
          </p:cNvSpPr>
          <p:nvPr/>
        </p:nvSpPr>
        <p:spPr>
          <a:xfrm>
            <a:off x="462350" y="3740851"/>
            <a:ext cx="5327230" cy="1381655"/>
          </a:xfrm>
          <a:prstGeom prst="rect">
            <a:avLst/>
          </a:prstGeom>
        </p:spPr>
        <p:txBody>
          <a:bodyPr vert="horz" lIns="91440" tIns="45720" rIns="91440" bIns="45720" rtlCol="0" anchor="t" anchorCtr="0">
            <a:noAutofit/>
          </a:bodyPr>
          <a:lstStyle>
            <a:lvl1pPr algn="l" defTabSz="914377" rtl="0" eaLnBrk="1" latinLnBrk="0" hangingPunct="1">
              <a:lnSpc>
                <a:spcPct val="90000"/>
              </a:lnSpc>
              <a:spcBef>
                <a:spcPct val="0"/>
              </a:spcBef>
              <a:buNone/>
              <a:defRPr sz="2600" kern="1200">
                <a:solidFill>
                  <a:schemeClr val="tx1"/>
                </a:solidFill>
                <a:latin typeface="+mj-lt"/>
                <a:ea typeface="+mj-ea"/>
                <a:cs typeface="+mj-cs"/>
              </a:defRPr>
            </a:lvl1pPr>
          </a:lstStyle>
          <a:p>
            <a:pPr algn="ctr"/>
            <a:r>
              <a:rPr lang="es-CO" sz="28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Publicación de contenidos en una plataforma en línea. (</a:t>
            </a:r>
            <a:r>
              <a:rPr lang="es-CO" sz="2800" b="1"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GitHUB</a:t>
            </a:r>
            <a:r>
              <a:rPr lang="es-CO" sz="2800" dirty="0">
                <a:solidFill>
                  <a:schemeClr val="bg1">
                    <a:lumMod val="25000"/>
                  </a:schemeClr>
                </a:solidFill>
                <a:latin typeface="Segoe UI" panose="020B0502040204020203" pitchFamily="34" charset="0"/>
                <a:ea typeface="Segoe UI Black" panose="020B0A02040204020203" pitchFamily="34" charset="0"/>
                <a:cs typeface="Segoe UI" panose="020B0502040204020203" pitchFamily="34" charset="0"/>
              </a:rPr>
              <a:t> de Microsoft)</a:t>
            </a:r>
            <a:endParaRPr lang="es-CO" sz="2800" dirty="0">
              <a:solidFill>
                <a:schemeClr val="bg1">
                  <a:lumMod val="25000"/>
                </a:schemeClr>
              </a:solidFill>
            </a:endParaRPr>
          </a:p>
        </p:txBody>
      </p:sp>
      <p:sp>
        <p:nvSpPr>
          <p:cNvPr id="11" name="Rectangle: Rounded Corners 10">
            <a:extLst>
              <a:ext uri="{FF2B5EF4-FFF2-40B4-BE49-F238E27FC236}">
                <a16:creationId xmlns:a16="http://schemas.microsoft.com/office/drawing/2014/main" id="{162DE5F1-5BC9-CF7C-D18D-8E39D4513668}"/>
              </a:ext>
            </a:extLst>
          </p:cNvPr>
          <p:cNvSpPr/>
          <p:nvPr/>
        </p:nvSpPr>
        <p:spPr>
          <a:xfrm>
            <a:off x="6403483" y="1738432"/>
            <a:ext cx="5274000" cy="1846800"/>
          </a:xfrm>
          <a:prstGeom prst="roundRect">
            <a:avLst/>
          </a:prstGeom>
          <a:blipFill>
            <a:blip r:embed="rId9"/>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dirty="0"/>
          </a:p>
        </p:txBody>
      </p:sp>
    </p:spTree>
    <p:extLst>
      <p:ext uri="{BB962C8B-B14F-4D97-AF65-F5344CB8AC3E}">
        <p14:creationId xmlns:p14="http://schemas.microsoft.com/office/powerpoint/2010/main" val="1069327802"/>
      </p:ext>
    </p:extLst>
  </p:cSld>
  <p:clrMapOvr>
    <a:masterClrMapping/>
  </p:clrMapOvr>
</p:sld>
</file>

<file path=ppt/theme/theme1.xml><?xml version="1.0" encoding="utf-8"?>
<a:theme xmlns:a="http://schemas.openxmlformats.org/drawingml/2006/main" name="Tema de R.TeachingResearchGuide">
  <a:themeElements>
    <a:clrScheme name="R.TeachingResearchGuide">
      <a:dk1>
        <a:sysClr val="windowText" lastClr="000000"/>
      </a:dk1>
      <a:lt1>
        <a:srgbClr val="F8F8F8"/>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990000"/>
      </a:hlink>
      <a:folHlink>
        <a:srgbClr val="919191"/>
      </a:folHlink>
    </a:clrScheme>
    <a:fontScheme name="R.TeachingResearchGuide">
      <a:majorFont>
        <a:latin typeface="Segoe UI Light"/>
        <a:ea typeface=""/>
        <a:cs typeface=""/>
      </a:majorFont>
      <a:minorFont>
        <a:latin typeface="Segoe UI Light"/>
        <a:ea typeface=""/>
        <a:cs typeface=""/>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lantilla" id="{5A35A6FC-B87C-4B67-9B88-2A7DF7702ABE}" vid="{05B25DEA-0386-406F-A99F-5BE9D4B84DC6}"/>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089011499791B4EB69D0A56FFA67F2B" ma:contentTypeVersion="30" ma:contentTypeDescription="Create a new document." ma:contentTypeScope="" ma:versionID="f76dc847e91b26043a9f85409c9c8da8">
  <xsd:schema xmlns:xsd="http://www.w3.org/2001/XMLSchema" xmlns:xs="http://www.w3.org/2001/XMLSchema" xmlns:p="http://schemas.microsoft.com/office/2006/metadata/properties" xmlns:ns3="bf3e1746-bde1-4d6e-9c3f-7182572f7502" xmlns:ns4="14224164-2045-4b51-92bb-313d0f626d83" targetNamespace="http://schemas.microsoft.com/office/2006/metadata/properties" ma:root="true" ma:fieldsID="e77e75136ac7a83ebab10a30c2d6fe6c" ns3:_="" ns4:_="">
    <xsd:import namespace="bf3e1746-bde1-4d6e-9c3f-7182572f7502"/>
    <xsd:import namespace="14224164-2045-4b51-92bb-313d0f626d83"/>
    <xsd:element name="properties">
      <xsd:complexType>
        <xsd:sequence>
          <xsd:element name="documentManagement">
            <xsd:complexType>
              <xsd:all>
                <xsd:element ref="ns3:MediaServiceMetadata" minOccurs="0"/>
                <xsd:element ref="ns3:MediaServiceFastMetadata" minOccurs="0"/>
                <xsd:element ref="ns3:NotebookType" minOccurs="0"/>
                <xsd:element ref="ns3:FolderType" minOccurs="0"/>
                <xsd:element ref="ns3:CultureName" minOccurs="0"/>
                <xsd:element ref="ns3:AppVersion" minOccurs="0"/>
                <xsd:element ref="ns3:TeamsChannelId" minOccurs="0"/>
                <xsd:element ref="ns3:Owner" minOccurs="0"/>
                <xsd:element ref="ns3:Math_Settings" minOccurs="0"/>
                <xsd:element ref="ns3:DefaultSectionNames" minOccurs="0"/>
                <xsd:element ref="ns3:Templates" minOccurs="0"/>
                <xsd:element ref="ns3:Teachers" minOccurs="0"/>
                <xsd:element ref="ns3:Students" minOccurs="0"/>
                <xsd:element ref="ns3:Student_Groups" minOccurs="0"/>
                <xsd:element ref="ns3:Distribution_Groups" minOccurs="0"/>
                <xsd:element ref="ns3:LMS_Mapping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3:IsNotebookLocked"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f3e1746-bde1-4d6e-9c3f-7182572f750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NotebookType" ma:index="10" nillable="true" ma:displayName="Notebook Type" ma:internalName="NotebookType">
      <xsd:simpleType>
        <xsd:restriction base="dms:Text"/>
      </xsd:simpleType>
    </xsd:element>
    <xsd:element name="FolderType" ma:index="11" nillable="true" ma:displayName="Folder Type" ma:internalName="FolderType">
      <xsd:simpleType>
        <xsd:restriction base="dms:Text"/>
      </xsd:simpleType>
    </xsd:element>
    <xsd:element name="CultureName" ma:index="12" nillable="true" ma:displayName="Culture Name" ma:internalName="CultureName">
      <xsd:simpleType>
        <xsd:restriction base="dms:Text"/>
      </xsd:simpleType>
    </xsd:element>
    <xsd:element name="AppVersion" ma:index="13" nillable="true" ma:displayName="App Version" ma:internalName="AppVersion">
      <xsd:simpleType>
        <xsd:restriction base="dms:Text"/>
      </xsd:simpleType>
    </xsd:element>
    <xsd:element name="TeamsChannelId" ma:index="14" nillable="true" ma:displayName="Teams Channel Id" ma:internalName="TeamsChannelId">
      <xsd:simpleType>
        <xsd:restriction base="dms:Text"/>
      </xsd:simpleType>
    </xsd:element>
    <xsd:element name="Owner" ma:index="15"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ath_Settings" ma:index="16" nillable="true" ma:displayName="Math Settings" ma:internalName="Math_Settings">
      <xsd:simpleType>
        <xsd:restriction base="dms:Text"/>
      </xsd:simpleType>
    </xsd:element>
    <xsd:element name="DefaultSectionNames" ma:index="17" nillable="true" ma:displayName="Default Section Names" ma:internalName="DefaultSectionNames">
      <xsd:simpleType>
        <xsd:restriction base="dms:Note">
          <xsd:maxLength value="255"/>
        </xsd:restriction>
      </xsd:simpleType>
    </xsd:element>
    <xsd:element name="Templates" ma:index="18" nillable="true" ma:displayName="Templates" ma:internalName="Templates">
      <xsd:simpleType>
        <xsd:restriction base="dms:Note">
          <xsd:maxLength value="255"/>
        </xsd:restriction>
      </xsd:simpleType>
    </xsd:element>
    <xsd:element name="Teachers" ma:index="19"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20"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21"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istribution_Groups" ma:index="22" nillable="true" ma:displayName="Distribution Groups" ma:internalName="Distribution_Groups">
      <xsd:simpleType>
        <xsd:restriction base="dms:Note">
          <xsd:maxLength value="255"/>
        </xsd:restriction>
      </xsd:simpleType>
    </xsd:element>
    <xsd:element name="LMS_Mappings" ma:index="23" nillable="true" ma:displayName="LMS Mappings" ma:internalName="LMS_Mappings">
      <xsd:simpleType>
        <xsd:restriction base="dms:Note">
          <xsd:maxLength value="255"/>
        </xsd:restriction>
      </xsd:simpleType>
    </xsd:element>
    <xsd:element name="Invited_Teachers" ma:index="24" nillable="true" ma:displayName="Invited Teachers" ma:internalName="Invited_Teachers">
      <xsd:simpleType>
        <xsd:restriction base="dms:Note">
          <xsd:maxLength value="255"/>
        </xsd:restriction>
      </xsd:simpleType>
    </xsd:element>
    <xsd:element name="Invited_Students" ma:index="25" nillable="true" ma:displayName="Invited Students" ma:internalName="Invited_Students">
      <xsd:simpleType>
        <xsd:restriction base="dms:Note">
          <xsd:maxLength value="255"/>
        </xsd:restriction>
      </xsd:simpleType>
    </xsd:element>
    <xsd:element name="Self_Registration_Enabled" ma:index="26" nillable="true" ma:displayName="Self Registration Enabled" ma:internalName="Self_Registration_Enabled">
      <xsd:simpleType>
        <xsd:restriction base="dms:Boolean"/>
      </xsd:simpleType>
    </xsd:element>
    <xsd:element name="Has_Teacher_Only_SectionGroup" ma:index="27" nillable="true" ma:displayName="Has Teacher Only SectionGroup" ma:internalName="Has_Teacher_Only_SectionGroup">
      <xsd:simpleType>
        <xsd:restriction base="dms:Boolean"/>
      </xsd:simpleType>
    </xsd:element>
    <xsd:element name="Is_Collaboration_Space_Locked" ma:index="28" nillable="true" ma:displayName="Is Collaboration Space Locked" ma:internalName="Is_Collaboration_Space_Locked">
      <xsd:simpleType>
        <xsd:restriction base="dms:Boolean"/>
      </xsd:simpleType>
    </xsd:element>
    <xsd:element name="IsNotebookLocked" ma:index="29" nillable="true" ma:displayName="Is Notebook Locked" ma:internalName="IsNotebookLocked">
      <xsd:simpleType>
        <xsd:restriction base="dms:Boolean"/>
      </xsd:simpleType>
    </xsd:element>
    <xsd:element name="MediaServiceAutoTags" ma:index="33" nillable="true" ma:displayName="Tags" ma:internalName="MediaServiceAutoTags" ma:readOnly="true">
      <xsd:simpleType>
        <xsd:restriction base="dms:Text"/>
      </xsd:simpleType>
    </xsd:element>
    <xsd:element name="MediaServiceOCR" ma:index="34" nillable="true" ma:displayName="Extracted Text" ma:internalName="MediaServiceOCR" ma:readOnly="true">
      <xsd:simpleType>
        <xsd:restriction base="dms:Note">
          <xsd:maxLength value="255"/>
        </xsd:restriction>
      </xsd:simpleType>
    </xsd:element>
    <xsd:element name="MediaServiceGenerationTime" ma:index="35" nillable="true" ma:displayName="MediaServiceGenerationTime" ma:hidden="true" ma:internalName="MediaServiceGenerationTime" ma:readOnly="true">
      <xsd:simpleType>
        <xsd:restriction base="dms:Text"/>
      </xsd:simpleType>
    </xsd:element>
    <xsd:element name="MediaServiceEventHashCode" ma:index="36" nillable="true" ma:displayName="MediaServiceEventHashCode" ma:hidden="true" ma:internalName="MediaServiceEventHashCode" ma:readOnly="true">
      <xsd:simpleType>
        <xsd:restriction base="dms:Text"/>
      </xsd:simpleType>
    </xsd:element>
    <xsd:element name="MediaServiceDateTaken" ma:index="37"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4224164-2045-4b51-92bb-313d0f626d83" elementFormDefault="qualified">
    <xsd:import namespace="http://schemas.microsoft.com/office/2006/documentManagement/types"/>
    <xsd:import namespace="http://schemas.microsoft.com/office/infopath/2007/PartnerControls"/>
    <xsd:element name="SharedWithUsers" ma:index="3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1" nillable="true" ma:displayName="Shared With Details" ma:internalName="SharedWithDetails" ma:readOnly="true">
      <xsd:simpleType>
        <xsd:restriction base="dms:Note">
          <xsd:maxLength value="255"/>
        </xsd:restriction>
      </xsd:simpleType>
    </xsd:element>
    <xsd:element name="SharingHintHash" ma:index="3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NotebookType xmlns="bf3e1746-bde1-4d6e-9c3f-7182572f7502" xsi:nil="true"/>
    <CultureName xmlns="bf3e1746-bde1-4d6e-9c3f-7182572f7502" xsi:nil="true"/>
    <Students xmlns="bf3e1746-bde1-4d6e-9c3f-7182572f7502">
      <UserInfo>
        <DisplayName/>
        <AccountId xsi:nil="true"/>
        <AccountType/>
      </UserInfo>
    </Students>
    <Distribution_Groups xmlns="bf3e1746-bde1-4d6e-9c3f-7182572f7502" xsi:nil="true"/>
    <FolderType xmlns="bf3e1746-bde1-4d6e-9c3f-7182572f7502" xsi:nil="true"/>
    <Student_Groups xmlns="bf3e1746-bde1-4d6e-9c3f-7182572f7502">
      <UserInfo>
        <DisplayName/>
        <AccountId xsi:nil="true"/>
        <AccountType/>
      </UserInfo>
    </Student_Groups>
    <Self_Registration_Enabled xmlns="bf3e1746-bde1-4d6e-9c3f-7182572f7502" xsi:nil="true"/>
    <TeamsChannelId xmlns="bf3e1746-bde1-4d6e-9c3f-7182572f7502" xsi:nil="true"/>
    <IsNotebookLocked xmlns="bf3e1746-bde1-4d6e-9c3f-7182572f7502" xsi:nil="true"/>
    <DefaultSectionNames xmlns="bf3e1746-bde1-4d6e-9c3f-7182572f7502" xsi:nil="true"/>
    <Is_Collaboration_Space_Locked xmlns="bf3e1746-bde1-4d6e-9c3f-7182572f7502" xsi:nil="true"/>
    <Invited_Teachers xmlns="bf3e1746-bde1-4d6e-9c3f-7182572f7502" xsi:nil="true"/>
    <Math_Settings xmlns="bf3e1746-bde1-4d6e-9c3f-7182572f7502" xsi:nil="true"/>
    <Templates xmlns="bf3e1746-bde1-4d6e-9c3f-7182572f7502" xsi:nil="true"/>
    <Has_Teacher_Only_SectionGroup xmlns="bf3e1746-bde1-4d6e-9c3f-7182572f7502" xsi:nil="true"/>
    <AppVersion xmlns="bf3e1746-bde1-4d6e-9c3f-7182572f7502" xsi:nil="true"/>
    <Invited_Students xmlns="bf3e1746-bde1-4d6e-9c3f-7182572f7502" xsi:nil="true"/>
    <Owner xmlns="bf3e1746-bde1-4d6e-9c3f-7182572f7502">
      <UserInfo>
        <DisplayName/>
        <AccountId xsi:nil="true"/>
        <AccountType/>
      </UserInfo>
    </Owner>
    <Teachers xmlns="bf3e1746-bde1-4d6e-9c3f-7182572f7502">
      <UserInfo>
        <DisplayName/>
        <AccountId xsi:nil="true"/>
        <AccountType/>
      </UserInfo>
    </Teachers>
    <LMS_Mappings xmlns="bf3e1746-bde1-4d6e-9c3f-7182572f7502"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129B439-51BE-4A7D-9272-FBD057297E6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f3e1746-bde1-4d6e-9c3f-7182572f7502"/>
    <ds:schemaRef ds:uri="14224164-2045-4b51-92bb-313d0f626d8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EDD01B8-816B-49B7-8C81-03AB51D87C54}">
  <ds:schemaRefs>
    <ds:schemaRef ds:uri="http://schemas.openxmlformats.org/package/2006/metadata/core-properties"/>
    <ds:schemaRef ds:uri="http://schemas.microsoft.com/office/2006/documentManagement/types"/>
    <ds:schemaRef ds:uri="http://purl.org/dc/dcmitype/"/>
    <ds:schemaRef ds:uri="http://purl.org/dc/elements/1.1/"/>
    <ds:schemaRef ds:uri="14224164-2045-4b51-92bb-313d0f626d83"/>
    <ds:schemaRef ds:uri="http://purl.org/dc/terms/"/>
    <ds:schemaRef ds:uri="http://schemas.microsoft.com/office/2006/metadata/properties"/>
    <ds:schemaRef ds:uri="http://schemas.microsoft.com/office/infopath/2007/PartnerControls"/>
    <ds:schemaRef ds:uri="bf3e1746-bde1-4d6e-9c3f-7182572f7502"/>
    <ds:schemaRef ds:uri="http://www.w3.org/XML/1998/namespace"/>
  </ds:schemaRefs>
</ds:datastoreItem>
</file>

<file path=customXml/itemProps3.xml><?xml version="1.0" encoding="utf-8"?>
<ds:datastoreItem xmlns:ds="http://schemas.openxmlformats.org/officeDocument/2006/customXml" ds:itemID="{B024FD56-CE1B-42FC-9E83-BFBF160724C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Plantilla_PPTX_Videos</Template>
  <TotalTime>2029</TotalTime>
  <Words>386</Words>
  <Application>Microsoft Office PowerPoint</Application>
  <PresentationFormat>Widescreen</PresentationFormat>
  <Paragraphs>50</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-apple-system</vt:lpstr>
      <vt:lpstr>Arial</vt:lpstr>
      <vt:lpstr>Calibri</vt:lpstr>
      <vt:lpstr>Segoe UI</vt:lpstr>
      <vt:lpstr>Segoe UI Light</vt:lpstr>
      <vt:lpstr>Tema de R.TeachingResearchGuide</vt:lpstr>
      <vt:lpstr>Plataforma virtual Escuela Colombiana de Ingeniería  Cursos virtuales y en línea - Piloto (GitHUB)  Centro de Estudios Hidráulicos</vt:lpstr>
      <vt:lpstr>Visión  Generar contenidos educativos virtuales de alta calidad.</vt:lpstr>
      <vt:lpstr>Educación en línea vs. Educación virtual</vt:lpstr>
      <vt:lpstr>Educación en línea  Es aquella en donde los profesores y estudiantes participan e interactúan sincrónicamente en Internet. Es decir, estos deben coincidir en sus horarios para la sesión.</vt:lpstr>
      <vt:lpstr>Educación virtual  Funciona de manera asincrónica, es decir, que los profesores no tienen que coincidir en horarios con los alumnos para las sesiones. Los materiales del curso son distribuidos por Internet a través de una plataforma tecnológica para que los alumnos puedan consumirlos.</vt:lpstr>
      <vt:lpstr>Proceso creativo</vt:lpstr>
      <vt:lpstr>Proceso creativo  1. Propuesta de curso virtual y aprobación del director  2. Creación de guías de clase  3. Guion y creación de videos de apoyo  4. Publicación y promoción del curso </vt:lpstr>
      <vt:lpstr>PowerPoint Presentation</vt:lpstr>
      <vt:lpstr>Producción audiovisual de cursos virtuales realizada con el apoyo del Laboratorio Universitario Audiovisual</vt:lpstr>
      <vt:lpstr>PowerPoint Presentation</vt:lpstr>
      <vt:lpstr>PowerPoint Presentation</vt:lpstr>
      <vt:lpstr>Microsoft Teams, Microsoft Forms, Moodle, YouTube…</vt:lpstr>
      <vt:lpstr>PowerPoint Presentation</vt:lpstr>
      <vt:lpstr>Certificación de curso con costo bajo demanda y con apoyo de instructor.  Curso virtual de libre acceso, sin costo y sin apoyo de instructor.</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https://github.com/rcfdtools/R.TeachingResearchGuide</dc:title>
  <dc:creator/>
  <cp:lastModifiedBy>WILLIAM RICARDO AGUILAR PIÑA</cp:lastModifiedBy>
  <cp:revision>283</cp:revision>
  <dcterms:created xsi:type="dcterms:W3CDTF">2022-08-04T19:07:18Z</dcterms:created>
  <dcterms:modified xsi:type="dcterms:W3CDTF">2023-07-04T11:28:29Z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0x010100C089011499791B4EB69D0A56FFA67F2B</vt:lpwstr>
  </property>
  <property fmtid="{D5CDD505-2E9C-101B-9397-08002B2CF9AE}" pid="3" name="Order">
    <vt:r8>74062900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